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9"/>
  </p:notesMasterIdLst>
  <p:sldIdLst>
    <p:sldId id="256" r:id="rId2"/>
    <p:sldId id="257" r:id="rId3"/>
    <p:sldId id="284" r:id="rId4"/>
    <p:sldId id="258" r:id="rId5"/>
    <p:sldId id="285" r:id="rId6"/>
    <p:sldId id="283" r:id="rId7"/>
    <p:sldId id="270" r:id="rId8"/>
    <p:sldId id="271" r:id="rId9"/>
    <p:sldId id="261" r:id="rId10"/>
    <p:sldId id="280" r:id="rId11"/>
    <p:sldId id="260" r:id="rId12"/>
    <p:sldId id="272" r:id="rId13"/>
    <p:sldId id="262" r:id="rId14"/>
    <p:sldId id="286" r:id="rId15"/>
    <p:sldId id="275" r:id="rId16"/>
    <p:sldId id="276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144" y="-16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C1091-16ED-064F-B9D3-5246FF5C3A47}" type="datetimeFigureOut">
              <a:rPr lang="en-US" smtClean="0"/>
              <a:t>10/1/13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24BDE-9C62-A747-8D6F-3681C7BC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10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7D0065BE-0657-4A47-90AD-C21C55E16B19}" type="datetime4">
              <a:rPr lang="en-US" smtClean="0"/>
              <a:pPr/>
              <a:t>October 1,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647D2193-4505-4A75-99BB-880C6989A757}" type="datetime4">
              <a:rPr lang="en-US" smtClean="0"/>
              <a:pPr/>
              <a:t>October 1,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F1B69E8-23E9-4C1F-AA2B-3C5BA6EDBEAE}" type="datetimeFigureOut">
              <a:rPr lang="en-US" smtClean="0"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  <p:sldLayoutId id="2147483707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hievethecore.org/" TargetMode="External"/><Relationship Id="rId4" Type="http://schemas.openxmlformats.org/officeDocument/2006/relationships/hyperlink" Target="http://helloliteracy.blogspot.com/2011/02/sources-of-short-web-based-text.html" TargetMode="External"/><Relationship Id="rId5" Type="http://schemas.openxmlformats.org/officeDocument/2006/relationships/hyperlink" Target="mailto:sfacendini@scoe.org" TargetMode="External"/><Relationship Id="rId6" Type="http://schemas.openxmlformats.org/officeDocument/2006/relationships/hyperlink" Target="mailto:kmcgahey@scoe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restandards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9186" y="4629348"/>
            <a:ext cx="4038600" cy="933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Common Core State Standards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8150" y="5562798"/>
            <a:ext cx="4038600" cy="748553"/>
          </a:xfrm>
        </p:spPr>
        <p:txBody>
          <a:bodyPr>
            <a:normAutofit/>
          </a:bodyPr>
          <a:lstStyle/>
          <a:p>
            <a:r>
              <a:rPr lang="en-US" sz="1600" b="1" dirty="0" smtClean="0"/>
              <a:t>English Language Arts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504825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for 6-12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47800"/>
            <a:ext cx="7556313" cy="46783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n-US" sz="3000" b="1" dirty="0"/>
              <a:t>Grades 6-12</a:t>
            </a:r>
          </a:p>
          <a:p>
            <a:pPr marL="228600" lvl="1" indent="0">
              <a:lnSpc>
                <a:spcPct val="80000"/>
              </a:lnSpc>
              <a:buNone/>
            </a:pPr>
            <a:r>
              <a:rPr lang="en-US" sz="2600" b="1" i="1" dirty="0" smtClean="0"/>
              <a:t>English Language Arts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600" dirty="0" smtClean="0"/>
              <a:t>10 </a:t>
            </a:r>
            <a:r>
              <a:rPr lang="en-US" sz="2600" dirty="0"/>
              <a:t>Reading Standards for Literature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600" dirty="0"/>
              <a:t>10 Reading Standards for Informational </a:t>
            </a:r>
            <a:r>
              <a:rPr lang="en-US" sz="2600" dirty="0" smtClean="0"/>
              <a:t>Text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600" dirty="0"/>
              <a:t>10 Writing Standards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600" dirty="0"/>
              <a:t>6 Speaking and Listening Standards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600" dirty="0"/>
              <a:t>6 Language </a:t>
            </a:r>
            <a:r>
              <a:rPr lang="en-US" sz="2600" dirty="0" smtClean="0"/>
              <a:t>Standards</a:t>
            </a:r>
          </a:p>
          <a:p>
            <a:pPr marL="228600" lvl="1" indent="0">
              <a:lnSpc>
                <a:spcPct val="80000"/>
              </a:lnSpc>
              <a:buNone/>
            </a:pPr>
            <a:endParaRPr lang="en-US" sz="2600" dirty="0" smtClean="0"/>
          </a:p>
          <a:p>
            <a:pPr marL="228600" lvl="1" indent="0">
              <a:lnSpc>
                <a:spcPct val="80000"/>
              </a:lnSpc>
              <a:buNone/>
            </a:pPr>
            <a:r>
              <a:rPr lang="en-US" sz="2600" dirty="0" smtClean="0"/>
              <a:t> </a:t>
            </a:r>
            <a:r>
              <a:rPr lang="en-US" sz="2600" b="1" i="1" dirty="0" smtClean="0"/>
              <a:t>History/Social Studies, Science, and Technical Subjects</a:t>
            </a:r>
            <a:endParaRPr lang="en-US" sz="2600" dirty="0"/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600" dirty="0"/>
              <a:t>10 Reading Standards for Literacy </a:t>
            </a:r>
            <a:endParaRPr lang="en-US" sz="2600" dirty="0" smtClean="0"/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600" dirty="0" smtClean="0"/>
              <a:t>10 Writing Standards for Literacy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114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Strands and Shifts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270102"/>
            <a:ext cx="7556313" cy="4856062"/>
          </a:xfrm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3600" dirty="0" smtClean="0"/>
              <a:t>Reading 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sz="2400" dirty="0" smtClean="0"/>
              <a:t>Attention to text complexity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sz="2400" dirty="0" smtClean="0"/>
              <a:t>Balance of literature and informational texts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3600" dirty="0"/>
              <a:t>Writing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sz="2400" dirty="0"/>
              <a:t>Emphasis on argument and informative/explanatory writing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3600" dirty="0"/>
              <a:t>Speaking and Listening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sz="2400" dirty="0"/>
              <a:t>More formal and informal communication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3600" dirty="0"/>
              <a:t>Language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sz="2400" dirty="0"/>
              <a:t>Vocabulary, grammar, and conventions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136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</p:spPr>
        <p:txBody>
          <a:bodyPr/>
          <a:lstStyle/>
          <a:p>
            <a:r>
              <a:rPr lang="en-US" dirty="0">
                <a:sym typeface="Arial" charset="0"/>
              </a:rPr>
              <a:t>Building Knowledge Through Content-Rich Nonfiction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lnSpc>
                <a:spcPct val="114000"/>
              </a:lnSpc>
              <a:spcBef>
                <a:spcPts val="600"/>
              </a:spcBef>
              <a:buClr>
                <a:schemeClr val="dk1"/>
              </a:buClr>
              <a:buSzPct val="131944"/>
              <a:buFont typeface="Arial" pitchFamily="34" charset="0"/>
              <a:buChar char="•"/>
              <a:defRPr/>
            </a:pPr>
            <a:r>
              <a:rPr lang="x-none" sz="2400" dirty="0">
                <a:cs typeface="Calibri"/>
                <a:sym typeface="Arial"/>
              </a:rPr>
              <a:t>Much of our knowledge base comes from informational text</a:t>
            </a:r>
          </a:p>
          <a:p>
            <a:pPr marL="342900" indent="-342900">
              <a:lnSpc>
                <a:spcPct val="114000"/>
              </a:lnSpc>
              <a:spcBef>
                <a:spcPts val="600"/>
              </a:spcBef>
              <a:buClr>
                <a:schemeClr val="dk1"/>
              </a:buClr>
              <a:buSzPct val="131944"/>
              <a:buFont typeface="Arial" pitchFamily="34" charset="0"/>
              <a:buChar char="•"/>
              <a:defRPr/>
            </a:pPr>
            <a:r>
              <a:rPr lang="x-none" sz="2400" dirty="0">
                <a:cs typeface="Calibri"/>
                <a:sym typeface="Arial"/>
              </a:rPr>
              <a:t>Informational text makes up the vast majority of required reading in college/workplace (80%)</a:t>
            </a:r>
          </a:p>
          <a:p>
            <a:pPr marL="342900" indent="-342900">
              <a:lnSpc>
                <a:spcPct val="114000"/>
              </a:lnSpc>
              <a:spcBef>
                <a:spcPts val="600"/>
              </a:spcBef>
              <a:buClr>
                <a:schemeClr val="dk1"/>
              </a:buClr>
              <a:buSzPct val="131944"/>
              <a:buFont typeface="Arial" pitchFamily="34" charset="0"/>
              <a:buChar char="•"/>
              <a:defRPr/>
            </a:pPr>
            <a:r>
              <a:rPr lang="x-none" sz="2400" dirty="0">
                <a:cs typeface="Calibri"/>
                <a:sym typeface="Arial"/>
              </a:rPr>
              <a:t>Informational text harder for students to comprehend than narrative text</a:t>
            </a:r>
          </a:p>
          <a:p>
            <a:pPr marL="342900" indent="-342900">
              <a:lnSpc>
                <a:spcPct val="114000"/>
              </a:lnSpc>
              <a:spcBef>
                <a:spcPts val="600"/>
              </a:spcBef>
              <a:buClr>
                <a:schemeClr val="dk1"/>
              </a:buClr>
              <a:buSzPct val="131944"/>
              <a:buFont typeface="Arial" pitchFamily="34" charset="0"/>
              <a:buChar char="•"/>
              <a:defRPr/>
            </a:pPr>
            <a:r>
              <a:rPr lang="x-none" sz="2400" dirty="0">
                <a:cs typeface="Calibri"/>
                <a:sym typeface="Arial"/>
              </a:rPr>
              <a:t>Yet students are asked to read very little of it in elementary </a:t>
            </a:r>
            <a:r>
              <a:rPr lang="x-none" sz="2400" dirty="0" smtClean="0">
                <a:cs typeface="Calibri"/>
                <a:sym typeface="Arial"/>
              </a:rPr>
              <a:t>(</a:t>
            </a:r>
            <a:r>
              <a:rPr lang="x-none" sz="2400" dirty="0">
                <a:cs typeface="Calibri"/>
                <a:sym typeface="Arial"/>
              </a:rPr>
              <a:t>7 - 15%) and middle school</a:t>
            </a: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1090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Emphasis on Informational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791168"/>
            <a:ext cx="7556313" cy="4334996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r>
              <a:rPr lang="en-US" sz="4500" dirty="0"/>
              <a:t>The Standards aim to align instruction with this National Assessment of Educational Progress (NAEP) framework</a:t>
            </a:r>
            <a:br>
              <a:rPr lang="en-US" sz="4500" dirty="0"/>
            </a:br>
            <a:endParaRPr lang="en-US" sz="4500" dirty="0"/>
          </a:p>
          <a:p>
            <a:pPr>
              <a:lnSpc>
                <a:spcPct val="90000"/>
              </a:lnSpc>
              <a:defRPr/>
            </a:pPr>
            <a:endParaRPr lang="en-US" dirty="0"/>
          </a:p>
          <a:p>
            <a:pPr>
              <a:lnSpc>
                <a:spcPct val="90000"/>
              </a:lnSpc>
              <a:defRPr/>
            </a:pPr>
            <a:endParaRPr lang="en-US" dirty="0"/>
          </a:p>
          <a:p>
            <a:pPr>
              <a:lnSpc>
                <a:spcPct val="90000"/>
              </a:lnSpc>
              <a:defRPr/>
            </a:pPr>
            <a:endParaRPr lang="en-US" dirty="0"/>
          </a:p>
          <a:p>
            <a:pPr>
              <a:lnSpc>
                <a:spcPct val="90000"/>
              </a:lnSpc>
              <a:defRPr/>
            </a:pPr>
            <a:endParaRPr lang="en-US" dirty="0"/>
          </a:p>
          <a:p>
            <a:pPr>
              <a:lnSpc>
                <a:spcPct val="90000"/>
              </a:lnSpc>
              <a:defRPr/>
            </a:pPr>
            <a:endParaRPr lang="en-US" dirty="0"/>
          </a:p>
          <a:p>
            <a:pPr>
              <a:lnSpc>
                <a:spcPct val="90000"/>
              </a:lnSpc>
              <a:defRPr/>
            </a:pPr>
            <a:endParaRPr lang="en-US" dirty="0"/>
          </a:p>
          <a:p>
            <a:pPr>
              <a:lnSpc>
                <a:spcPct val="90000"/>
              </a:lnSpc>
              <a:defRPr/>
            </a:pPr>
            <a:endParaRPr lang="en-US" dirty="0"/>
          </a:p>
          <a:p>
            <a:pPr marL="0" lvl="1" indent="0">
              <a:lnSpc>
                <a:spcPct val="90000"/>
              </a:lnSpc>
              <a:buFont typeface="Arial" charset="0"/>
              <a:buNone/>
              <a:defRPr/>
            </a:pPr>
            <a:endParaRPr lang="en-US" sz="3500" dirty="0"/>
          </a:p>
          <a:p>
            <a:pPr marL="0" lvl="1" indent="0">
              <a:lnSpc>
                <a:spcPct val="90000"/>
              </a:lnSpc>
              <a:buFont typeface="Arial" charset="0"/>
              <a:buNone/>
              <a:defRPr/>
            </a:pPr>
            <a:endParaRPr lang="en-US" sz="3500" dirty="0"/>
          </a:p>
          <a:p>
            <a:pPr marL="0" lvl="1" indent="0">
              <a:lnSpc>
                <a:spcPct val="90000"/>
              </a:lnSpc>
              <a:buFont typeface="Arial" charset="0"/>
              <a:buNone/>
              <a:defRPr/>
            </a:pPr>
            <a:r>
              <a:rPr lang="en-US" sz="4500" dirty="0"/>
              <a:t>Percentages do not imply that high school ELA teachers must teach 70% informational text; they demand instead that a great deal of reading should occur in other disciplines</a:t>
            </a:r>
          </a:p>
          <a:p>
            <a:pPr marL="0" lvl="1" indent="0">
              <a:lnSpc>
                <a:spcPct val="90000"/>
              </a:lnSpc>
              <a:buFont typeface="Arial" charset="0"/>
              <a:buNone/>
              <a:defRPr/>
            </a:pPr>
            <a:endParaRPr lang="en-US" sz="4500" dirty="0"/>
          </a:p>
          <a:p>
            <a:pPr marL="0" lvl="1" indent="0" algn="r">
              <a:lnSpc>
                <a:spcPct val="90000"/>
              </a:lnSpc>
              <a:buFont typeface="Arial" charset="0"/>
              <a:buNone/>
              <a:defRPr/>
            </a:pPr>
            <a:r>
              <a:rPr lang="en-US" sz="2900" i="1" dirty="0">
                <a:latin typeface="Calibri" charset="0"/>
              </a:rPr>
              <a:t>Common Core State Standards page 5</a:t>
            </a:r>
          </a:p>
          <a:p>
            <a:endParaRPr lang="en-US" dirty="0"/>
          </a:p>
        </p:txBody>
      </p:sp>
      <p:pic>
        <p:nvPicPr>
          <p:cNvPr id="4" name="Picture 1029" descr="&#10;Picture 7.png                                                  00073EC5Macintosh HD                   C05C285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014" y="2275566"/>
            <a:ext cx="5272088" cy="249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5510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types of writing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666" r="-1"/>
          <a:stretch/>
        </p:blipFill>
        <p:spPr/>
      </p:pic>
    </p:spTree>
    <p:extLst>
      <p:ext uri="{BB962C8B-B14F-4D97-AF65-F5344CB8AC3E}">
        <p14:creationId xmlns:p14="http://schemas.microsoft.com/office/powerpoint/2010/main" val="1015169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Emphasis on Argument and Informative/Explanatory Writing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cs typeface="Calibri"/>
              </a:rPr>
              <a:t>Arguments seek to make people believe that something is true or to persuade people to change their beliefs or </a:t>
            </a:r>
            <a:r>
              <a:rPr lang="en-US" dirty="0" smtClean="0">
                <a:cs typeface="Calibri"/>
              </a:rPr>
              <a:t>behavior.</a:t>
            </a:r>
          </a:p>
          <a:p>
            <a:r>
              <a:rPr lang="en-US" dirty="0">
                <a:cs typeface="Calibri"/>
              </a:rPr>
              <a:t>Arguments are used for persuasion and explanations for clarification</a:t>
            </a:r>
            <a:r>
              <a:rPr lang="en-US" dirty="0" smtClean="0">
                <a:cs typeface="Calibri"/>
              </a:rPr>
              <a:t>.</a:t>
            </a:r>
          </a:p>
          <a:p>
            <a:r>
              <a:rPr lang="en-US" dirty="0" smtClean="0">
                <a:cs typeface="Calibri"/>
              </a:rPr>
              <a:t>Explanations </a:t>
            </a:r>
            <a:r>
              <a:rPr lang="en-US" dirty="0">
                <a:cs typeface="Calibri"/>
              </a:rPr>
              <a:t>start with the assumption of truthfulness and answer questions about why or how. </a:t>
            </a:r>
            <a:r>
              <a:rPr lang="en-US" dirty="0" smtClean="0">
                <a:cs typeface="Calibri"/>
              </a:rPr>
              <a:t> Their </a:t>
            </a:r>
            <a:r>
              <a:rPr lang="en-US" dirty="0">
                <a:cs typeface="Calibri"/>
              </a:rPr>
              <a:t>aim is to make the reader understand rather than to persuade him or her to accept a certain point of view. </a:t>
            </a:r>
          </a:p>
          <a:p>
            <a:r>
              <a:rPr lang="en-US" dirty="0" smtClean="0">
                <a:cs typeface="Calibri"/>
              </a:rPr>
              <a:t>Narrative </a:t>
            </a:r>
            <a:r>
              <a:rPr lang="en-US" dirty="0">
                <a:cs typeface="Calibri"/>
              </a:rPr>
              <a:t>writing conveys experience, either real or imaginary, and uses time as its deep structure.</a:t>
            </a:r>
          </a:p>
        </p:txBody>
      </p:sp>
    </p:spTree>
    <p:extLst>
      <p:ext uri="{BB962C8B-B14F-4D97-AF65-F5344CB8AC3E}">
        <p14:creationId xmlns:p14="http://schemas.microsoft.com/office/powerpoint/2010/main" val="3500497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769964"/>
          </a:xfrm>
        </p:spPr>
        <p:txBody>
          <a:bodyPr/>
          <a:lstStyle/>
          <a:p>
            <a:pPr marL="463550" indent="-463550"/>
            <a:r>
              <a:rPr lang="en-US" dirty="0" smtClean="0">
                <a:cs typeface="Arial" charset="0"/>
              </a:rPr>
              <a:t>Literacy standards </a:t>
            </a:r>
            <a:r>
              <a:rPr lang="en-US" dirty="0">
                <a:cs typeface="Arial" charset="0"/>
              </a:rPr>
              <a:t>for reading and writing in history</a:t>
            </a:r>
            <a:r>
              <a:rPr lang="en-US" dirty="0" smtClean="0">
                <a:cs typeface="Arial" charset="0"/>
              </a:rPr>
              <a:t>/social </a:t>
            </a:r>
            <a:r>
              <a:rPr lang="en-US" dirty="0">
                <a:cs typeface="Arial" charset="0"/>
              </a:rPr>
              <a:t>studies, science, and technical subjects</a:t>
            </a:r>
            <a:br>
              <a:rPr lang="en-US" dirty="0">
                <a:cs typeface="Arial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2679701"/>
            <a:ext cx="7556313" cy="3446462"/>
          </a:xfrm>
        </p:spPr>
        <p:txBody>
          <a:bodyPr>
            <a:normAutofit/>
          </a:bodyPr>
          <a:lstStyle/>
          <a:p>
            <a:pPr marL="463550" indent="-463550">
              <a:spcBef>
                <a:spcPct val="0"/>
              </a:spcBef>
            </a:pPr>
            <a:r>
              <a:rPr lang="en-US" sz="2400" dirty="0" smtClean="0">
                <a:cs typeface="Calibri"/>
              </a:rPr>
              <a:t>Shared responsibility of content teachers to teach reading and writing.</a:t>
            </a:r>
          </a:p>
          <a:p>
            <a:pPr marL="463550" indent="-463550">
              <a:spcBef>
                <a:spcPct val="0"/>
              </a:spcBef>
            </a:pPr>
            <a:r>
              <a:rPr lang="en-US" sz="2400" dirty="0" smtClean="0">
                <a:cs typeface="Calibri"/>
              </a:rPr>
              <a:t>Opportunity to incorporate a variety of reading and writing activities in content areas.</a:t>
            </a:r>
          </a:p>
          <a:p>
            <a:pPr marL="463550" indent="-463550">
              <a:spcBef>
                <a:spcPct val="0"/>
              </a:spcBef>
            </a:pPr>
            <a:r>
              <a:rPr lang="en-US" sz="2400" dirty="0" smtClean="0">
                <a:cs typeface="Calibri"/>
              </a:rPr>
              <a:t>Complement </a:t>
            </a:r>
            <a:r>
              <a:rPr lang="en-US" sz="2400" dirty="0">
                <a:cs typeface="Calibri"/>
              </a:rPr>
              <a:t>rather than replace content </a:t>
            </a:r>
            <a:r>
              <a:rPr lang="en-US" sz="2400" dirty="0" smtClean="0">
                <a:cs typeface="Calibri"/>
              </a:rPr>
              <a:t>standards in </a:t>
            </a:r>
            <a:r>
              <a:rPr lang="en-US" sz="2400" dirty="0">
                <a:cs typeface="Calibri"/>
              </a:rPr>
              <a:t>those </a:t>
            </a:r>
            <a:r>
              <a:rPr lang="en-US" sz="2400" dirty="0" smtClean="0">
                <a:cs typeface="Calibri"/>
              </a:rPr>
              <a:t>subjects</a:t>
            </a:r>
            <a:r>
              <a:rPr lang="en-US" sz="2400" dirty="0"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5212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Geneva" charset="0"/>
                <a:cs typeface="Calibri"/>
              </a:rPr>
              <a:t>Resources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130300"/>
            <a:ext cx="7556313" cy="4995863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  <a:spcAft>
                <a:spcPts val="1200"/>
              </a:spcAft>
              <a:buClr>
                <a:srgbClr val="326064"/>
              </a:buClr>
            </a:pPr>
            <a:r>
              <a:rPr lang="en-US" sz="2400" u="sng" dirty="0">
                <a:latin typeface="Calibri"/>
                <a:ea typeface="Geneva" charset="0"/>
                <a:cs typeface="Calibri"/>
              </a:rPr>
              <a:t>National Common Core Standards</a:t>
            </a:r>
            <a:r>
              <a:rPr lang="en-US" sz="2400" dirty="0">
                <a:latin typeface="Calibri"/>
                <a:ea typeface="Geneva" charset="0"/>
                <a:cs typeface="Calibri"/>
              </a:rPr>
              <a:t>: </a:t>
            </a:r>
            <a:r>
              <a:rPr lang="en-US" sz="2400" b="1" dirty="0">
                <a:solidFill>
                  <a:srgbClr val="000000"/>
                </a:solidFill>
                <a:latin typeface="Calibri"/>
                <a:ea typeface="Geneva" charset="0"/>
                <a:cs typeface="Calibri"/>
                <a:hlinkClick r:id="rId2"/>
              </a:rPr>
              <a:t>www.corestandards.org</a:t>
            </a:r>
            <a:r>
              <a:rPr lang="en-US" sz="2400" b="1" dirty="0">
                <a:solidFill>
                  <a:srgbClr val="000000"/>
                </a:solidFill>
                <a:latin typeface="Calibri"/>
                <a:ea typeface="Geneva" charset="0"/>
                <a:cs typeface="Calibri"/>
              </a:rPr>
              <a:t> </a:t>
            </a:r>
            <a:endParaRPr lang="en-US" sz="2400" u="sng" dirty="0">
              <a:solidFill>
                <a:srgbClr val="000000"/>
              </a:solidFill>
              <a:latin typeface="Calibri"/>
              <a:ea typeface="Geneva" charset="0"/>
              <a:cs typeface="Calibri"/>
            </a:endParaRPr>
          </a:p>
          <a:p>
            <a:pPr>
              <a:lnSpc>
                <a:spcPct val="70000"/>
              </a:lnSpc>
              <a:spcAft>
                <a:spcPts val="1200"/>
              </a:spcAft>
              <a:buClr>
                <a:srgbClr val="326064"/>
              </a:buClr>
            </a:pPr>
            <a:r>
              <a:rPr lang="en-US" sz="2400" u="sng" dirty="0" smtClean="0">
                <a:solidFill>
                  <a:srgbClr val="000000"/>
                </a:solidFill>
                <a:latin typeface="Calibri"/>
                <a:ea typeface="Geneva" charset="0"/>
                <a:cs typeface="Calibri"/>
              </a:rPr>
              <a:t>Additional </a:t>
            </a:r>
            <a:r>
              <a:rPr lang="en-US" sz="2400" u="sng" dirty="0">
                <a:solidFill>
                  <a:srgbClr val="000000"/>
                </a:solidFill>
                <a:latin typeface="Calibri"/>
                <a:ea typeface="Geneva" charset="0"/>
                <a:cs typeface="Calibri"/>
              </a:rPr>
              <a:t>Information About CCSS:  </a:t>
            </a:r>
            <a:r>
              <a:rPr lang="en-US" sz="2400" u="sng" dirty="0" smtClean="0">
                <a:solidFill>
                  <a:srgbClr val="000000"/>
                </a:solidFill>
                <a:latin typeface="Calibri"/>
                <a:ea typeface="Geneva" charset="0"/>
                <a:cs typeface="Calibri"/>
              </a:rPr>
              <a:t>                             </a:t>
            </a:r>
            <a:r>
              <a:rPr lang="en-US" sz="2400" u="sng" dirty="0">
                <a:solidFill>
                  <a:srgbClr val="000000"/>
                </a:solidFill>
                <a:latin typeface="Calibri"/>
                <a:ea typeface="Geneva" charset="0"/>
                <a:cs typeface="Calibri"/>
                <a:hlinkClick r:id="rId3"/>
              </a:rPr>
              <a:t>http://www.achievethecore.org</a:t>
            </a:r>
            <a:r>
              <a:rPr lang="en-US" sz="2400" u="sng" smtClean="0">
                <a:solidFill>
                  <a:srgbClr val="000000"/>
                </a:solidFill>
                <a:latin typeface="Calibri"/>
                <a:ea typeface="Geneva" charset="0"/>
                <a:cs typeface="Calibri"/>
                <a:hlinkClick r:id="rId3"/>
              </a:rPr>
              <a:t>/</a:t>
            </a:r>
            <a:r>
              <a:rPr lang="en-US" sz="2400" u="sng" smtClean="0">
                <a:solidFill>
                  <a:srgbClr val="000000"/>
                </a:solidFill>
                <a:latin typeface="Calibri"/>
                <a:ea typeface="Geneva" charset="0"/>
                <a:cs typeface="Calibri"/>
              </a:rPr>
              <a:t> </a:t>
            </a:r>
            <a:endParaRPr lang="en-US" sz="2400" b="1" dirty="0">
              <a:solidFill>
                <a:srgbClr val="000000"/>
              </a:solidFill>
              <a:latin typeface="Calibri"/>
              <a:ea typeface="Geneva" charset="0"/>
              <a:cs typeface="Calibri"/>
            </a:endParaRPr>
          </a:p>
          <a:p>
            <a:pPr>
              <a:lnSpc>
                <a:spcPct val="70000"/>
              </a:lnSpc>
              <a:spcAft>
                <a:spcPts val="1200"/>
              </a:spcAft>
              <a:buClr>
                <a:srgbClr val="326064"/>
              </a:buClr>
            </a:pPr>
            <a:r>
              <a:rPr lang="en-US" sz="2400" u="sng" dirty="0" smtClean="0">
                <a:latin typeface="Calibri"/>
                <a:ea typeface="Geneva" charset="0"/>
                <a:cs typeface="Calibri"/>
              </a:rPr>
              <a:t>Tools for </a:t>
            </a:r>
            <a:r>
              <a:rPr lang="en-US" sz="2400" u="sng" dirty="0">
                <a:latin typeface="Calibri"/>
                <a:ea typeface="Geneva" charset="0"/>
                <a:cs typeface="Calibri"/>
              </a:rPr>
              <a:t>Informational Text:  </a:t>
            </a:r>
            <a:r>
              <a:rPr lang="en-US" sz="2400" u="sng" dirty="0">
                <a:latin typeface="Calibri"/>
                <a:ea typeface="Geneva" charset="0"/>
                <a:cs typeface="Calibri"/>
                <a:hlinkClick r:id="rId4"/>
              </a:rPr>
              <a:t>http://helloliteracy.blogspot.com/2011/02/sources-of-short-web-based-</a:t>
            </a:r>
            <a:r>
              <a:rPr lang="en-US" sz="2400" u="sng" dirty="0" smtClean="0">
                <a:latin typeface="Calibri"/>
                <a:ea typeface="Geneva" charset="0"/>
                <a:cs typeface="Calibri"/>
                <a:hlinkClick r:id="rId4"/>
              </a:rPr>
              <a:t>text.html</a:t>
            </a:r>
            <a:endParaRPr lang="en-US" sz="2400" u="sng" dirty="0" smtClean="0">
              <a:latin typeface="Calibri"/>
              <a:ea typeface="Geneva" charset="0"/>
              <a:cs typeface="Calibri"/>
            </a:endParaRPr>
          </a:p>
          <a:p>
            <a:pPr>
              <a:lnSpc>
                <a:spcPct val="70000"/>
              </a:lnSpc>
            </a:pPr>
            <a:r>
              <a:rPr lang="en-US" sz="2400" u="sng" dirty="0" smtClean="0">
                <a:latin typeface="Calibri"/>
                <a:ea typeface="Geneva" charset="0"/>
                <a:cs typeface="Calibri"/>
              </a:rPr>
              <a:t>Sam </a:t>
            </a:r>
            <a:r>
              <a:rPr lang="en-US" sz="2400" u="sng" dirty="0">
                <a:latin typeface="Calibri"/>
                <a:ea typeface="Geneva" charset="0"/>
                <a:cs typeface="Calibri"/>
              </a:rPr>
              <a:t>Facendini (</a:t>
            </a:r>
            <a:r>
              <a:rPr lang="en-US" sz="2400" u="sng" dirty="0" smtClean="0">
                <a:latin typeface="Calibri"/>
                <a:ea typeface="Geneva" charset="0"/>
                <a:cs typeface="Calibri"/>
              </a:rPr>
              <a:t>ELA-CCSS)</a:t>
            </a:r>
            <a:r>
              <a:rPr lang="en-US" sz="2400" b="1" dirty="0">
                <a:latin typeface="Calibri"/>
                <a:ea typeface="Geneva" charset="0"/>
                <a:cs typeface="Calibri"/>
              </a:rPr>
              <a:t>: </a:t>
            </a:r>
            <a:r>
              <a:rPr lang="en-US" sz="2400" dirty="0">
                <a:latin typeface="Calibri"/>
                <a:ea typeface="Geneva" charset="0"/>
                <a:cs typeface="Calibri"/>
                <a:hlinkClick r:id="rId5"/>
              </a:rPr>
              <a:t>sfacendini@</a:t>
            </a:r>
            <a:r>
              <a:rPr lang="en-US" sz="2400" dirty="0" smtClean="0">
                <a:latin typeface="Calibri"/>
                <a:ea typeface="Geneva" charset="0"/>
                <a:cs typeface="Calibri"/>
                <a:hlinkClick r:id="rId5"/>
              </a:rPr>
              <a:t>scoe.org</a:t>
            </a:r>
            <a:endParaRPr lang="en-US" sz="2400" dirty="0" smtClean="0">
              <a:latin typeface="Calibri"/>
              <a:ea typeface="Geneva" charset="0"/>
              <a:cs typeface="Calibri"/>
            </a:endParaRPr>
          </a:p>
          <a:p>
            <a:pPr>
              <a:lnSpc>
                <a:spcPct val="70000"/>
              </a:lnSpc>
            </a:pPr>
            <a:r>
              <a:rPr lang="en-US" sz="2400" u="sng" dirty="0" smtClean="0">
                <a:latin typeface="Calibri"/>
                <a:ea typeface="Geneva" charset="0"/>
                <a:cs typeface="Calibri"/>
              </a:rPr>
              <a:t>Karen </a:t>
            </a:r>
            <a:r>
              <a:rPr lang="en-US" sz="2400" u="sng" dirty="0" err="1" smtClean="0">
                <a:latin typeface="Calibri"/>
                <a:ea typeface="Geneva" charset="0"/>
                <a:cs typeface="Calibri"/>
              </a:rPr>
              <a:t>McGahey</a:t>
            </a:r>
            <a:r>
              <a:rPr lang="en-US" sz="2400" u="sng" dirty="0" smtClean="0">
                <a:latin typeface="Calibri"/>
                <a:ea typeface="Geneva" charset="0"/>
                <a:cs typeface="Calibri"/>
              </a:rPr>
              <a:t> (CCSS</a:t>
            </a:r>
            <a:r>
              <a:rPr lang="en-US" sz="2400" dirty="0" smtClean="0">
                <a:latin typeface="Calibri"/>
                <a:ea typeface="Geneva" charset="0"/>
                <a:cs typeface="Calibri"/>
              </a:rPr>
              <a:t>):  </a:t>
            </a:r>
            <a:r>
              <a:rPr lang="en-US" sz="2400" dirty="0" smtClean="0">
                <a:latin typeface="Calibri"/>
                <a:ea typeface="Geneva" charset="0"/>
                <a:cs typeface="Calibri"/>
                <a:hlinkClick r:id="rId6"/>
              </a:rPr>
              <a:t>kmcgahey@</a:t>
            </a:r>
            <a:r>
              <a:rPr lang="en-US" sz="2400" dirty="0" smtClean="0">
                <a:latin typeface="Calibri"/>
                <a:ea typeface="Geneva" charset="0"/>
                <a:cs typeface="Calibri"/>
                <a:hlinkClick r:id="rId6"/>
              </a:rPr>
              <a:t>scoe.org</a:t>
            </a:r>
            <a:r>
              <a:rPr lang="en-US" sz="2400" dirty="0" smtClean="0">
                <a:latin typeface="Calibri"/>
                <a:ea typeface="Geneva" charset="0"/>
                <a:cs typeface="Calibri"/>
              </a:rPr>
              <a:t> </a:t>
            </a:r>
            <a:endParaRPr lang="en-US" sz="2400" dirty="0">
              <a:latin typeface="Calibri"/>
              <a:ea typeface="Geneva" charset="0"/>
              <a:cs typeface="Calibri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928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alibri" charset="0"/>
              </a:rPr>
              <a:t>Understand where Common Core State Standards came from and why we are adopting them</a:t>
            </a:r>
          </a:p>
          <a:p>
            <a:r>
              <a:rPr lang="en-US" sz="2400" dirty="0" smtClean="0">
                <a:latin typeface="Calibri" charset="0"/>
              </a:rPr>
              <a:t>Explore the relationship between the </a:t>
            </a:r>
            <a:r>
              <a:rPr lang="en-US" sz="2400" dirty="0">
                <a:latin typeface="Calibri" charset="0"/>
              </a:rPr>
              <a:t>College and Career Readiness Anchor Standards </a:t>
            </a:r>
            <a:r>
              <a:rPr lang="en-US" sz="2400" dirty="0" smtClean="0">
                <a:latin typeface="Calibri" charset="0"/>
              </a:rPr>
              <a:t>and the </a:t>
            </a:r>
            <a:r>
              <a:rPr lang="en-US" altLang="ja-JP" sz="2400" dirty="0" smtClean="0">
                <a:latin typeface="Calibri" charset="0"/>
              </a:rPr>
              <a:t>Common </a:t>
            </a:r>
            <a:r>
              <a:rPr lang="en-US" altLang="ja-JP" sz="2400" dirty="0">
                <a:latin typeface="Calibri" charset="0"/>
              </a:rPr>
              <a:t>Core State </a:t>
            </a:r>
            <a:r>
              <a:rPr lang="en-US" altLang="ja-JP" sz="2400" dirty="0" smtClean="0">
                <a:latin typeface="Calibri" charset="0"/>
              </a:rPr>
              <a:t>Standards for English Language Arts (ELA CCSS</a:t>
            </a:r>
            <a:r>
              <a:rPr lang="en-US" altLang="ja-JP" sz="2400" dirty="0">
                <a:latin typeface="Calibri" charset="0"/>
              </a:rPr>
              <a:t>)</a:t>
            </a:r>
          </a:p>
          <a:p>
            <a:r>
              <a:rPr lang="en-US" sz="2400" dirty="0">
                <a:latin typeface="Calibri" charset="0"/>
              </a:rPr>
              <a:t>Examine a few </a:t>
            </a:r>
            <a:r>
              <a:rPr lang="en-US" sz="2400" dirty="0" smtClean="0">
                <a:latin typeface="Calibri" charset="0"/>
              </a:rPr>
              <a:t>key shifts related </a:t>
            </a:r>
            <a:r>
              <a:rPr lang="en-US" sz="2400" dirty="0">
                <a:latin typeface="Calibri" charset="0"/>
              </a:rPr>
              <a:t>to the content of the CCSS</a:t>
            </a:r>
          </a:p>
          <a:p>
            <a:r>
              <a:rPr lang="en-US" sz="2400" dirty="0" smtClean="0">
                <a:latin typeface="Calibri" charset="0"/>
              </a:rPr>
              <a:t>Think about the impact for ELAC/DELAC</a:t>
            </a:r>
            <a:endParaRPr lang="en-US" sz="2400" dirty="0">
              <a:latin typeface="Calibri" charset="0"/>
            </a:endParaRPr>
          </a:p>
          <a:p>
            <a:endParaRPr lang="en-US" dirty="0">
              <a:latin typeface="Calibri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73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they came from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ELA College and Career Readiness Standards Work </a:t>
            </a:r>
            <a:r>
              <a:rPr lang="en-US" sz="2400" dirty="0" smtClean="0"/>
              <a:t>Group</a:t>
            </a:r>
          </a:p>
          <a:p>
            <a:r>
              <a:rPr lang="en-US" sz="2400" dirty="0"/>
              <a:t>National Governors Association Center for Best Practices (NGA Center</a:t>
            </a:r>
            <a:r>
              <a:rPr lang="en-US" sz="2400" dirty="0" smtClean="0"/>
              <a:t>)</a:t>
            </a:r>
          </a:p>
          <a:p>
            <a:r>
              <a:rPr lang="en-US" sz="2400" dirty="0"/>
              <a:t>Council of Chief State School Officers (CCSSO</a:t>
            </a:r>
            <a:r>
              <a:rPr lang="en-US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0700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are doing this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/>
          <a:stretch/>
        </p:blipFill>
        <p:spPr/>
      </p:pic>
    </p:spTree>
    <p:extLst>
      <p:ext uri="{BB962C8B-B14F-4D97-AF65-F5344CB8AC3E}">
        <p14:creationId xmlns:p14="http://schemas.microsoft.com/office/powerpoint/2010/main" val="3704800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are doing this, cont.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" r="-1"/>
          <a:stretch/>
        </p:blipFill>
        <p:spPr/>
      </p:pic>
    </p:spTree>
    <p:extLst>
      <p:ext uri="{BB962C8B-B14F-4D97-AF65-F5344CB8AC3E}">
        <p14:creationId xmlns:p14="http://schemas.microsoft.com/office/powerpoint/2010/main" val="384626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states have adopted?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5490" b="154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18289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 charset="0"/>
              </a:rPr>
              <a:t>Features of the Standards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400" dirty="0">
                <a:cs typeface="Arial" charset="0"/>
              </a:rPr>
              <a:t>Aligned with college and work expectations</a:t>
            </a:r>
          </a:p>
          <a:p>
            <a:r>
              <a:rPr lang="en-US" sz="2400" dirty="0">
                <a:cs typeface="Arial" charset="0"/>
              </a:rPr>
              <a:t>Focused and coherent</a:t>
            </a:r>
          </a:p>
          <a:p>
            <a:r>
              <a:rPr lang="en-US" sz="2400" dirty="0">
                <a:cs typeface="Arial" charset="0"/>
              </a:rPr>
              <a:t>Include rigorous content and application of knowledge through </a:t>
            </a:r>
            <a:r>
              <a:rPr lang="en-US" sz="2400" dirty="0" smtClean="0">
                <a:cs typeface="Arial" charset="0"/>
              </a:rPr>
              <a:t>higher-</a:t>
            </a:r>
            <a:r>
              <a:rPr lang="en-US" sz="2400" dirty="0">
                <a:cs typeface="Arial" charset="0"/>
              </a:rPr>
              <a:t>order skills</a:t>
            </a:r>
          </a:p>
          <a:p>
            <a:r>
              <a:rPr lang="en-US" sz="2400" dirty="0">
                <a:cs typeface="Arial" charset="0"/>
              </a:rPr>
              <a:t>Build upon strengths and lessons of current state standards</a:t>
            </a:r>
          </a:p>
          <a:p>
            <a:r>
              <a:rPr lang="en-US" sz="2400" dirty="0">
                <a:cs typeface="Arial" charset="0"/>
              </a:rPr>
              <a:t>Based on evidence and research</a:t>
            </a:r>
          </a:p>
          <a:p>
            <a:r>
              <a:rPr lang="en-US" sz="2400" dirty="0">
                <a:cs typeface="Arial" charset="0"/>
              </a:rPr>
              <a:t>Internationally benchmarked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849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 charset="0"/>
              </a:rPr>
              <a:t>Design and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59068"/>
            <a:ext cx="7556313" cy="4767095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None/>
            </a:pPr>
            <a:r>
              <a:rPr lang="en-US" b="1" dirty="0">
                <a:cs typeface="Arial" charset="0"/>
              </a:rPr>
              <a:t>Introduction</a:t>
            </a:r>
          </a:p>
          <a:p>
            <a:pPr marL="457200" indent="-457200"/>
            <a:r>
              <a:rPr lang="en-US" dirty="0">
                <a:cs typeface="Arial" charset="0"/>
              </a:rPr>
              <a:t>Description of capacities of a literate student (e.g., demonstrate independence, come to understand other perspectives and cultures</a:t>
            </a:r>
            <a:r>
              <a:rPr lang="en-US" dirty="0" smtClean="0">
                <a:cs typeface="Arial" charset="0"/>
              </a:rPr>
              <a:t>)</a:t>
            </a:r>
            <a:endParaRPr lang="en-US" sz="1200" dirty="0">
              <a:cs typeface="Arial" charset="0"/>
            </a:endParaRPr>
          </a:p>
          <a:p>
            <a:pPr marL="457200" indent="-457200">
              <a:buNone/>
            </a:pPr>
            <a:r>
              <a:rPr lang="en-US" b="1" dirty="0">
                <a:cs typeface="Arial" charset="0"/>
              </a:rPr>
              <a:t>Three main sections</a:t>
            </a:r>
          </a:p>
          <a:p>
            <a:pPr marL="457200" indent="-457200"/>
            <a:r>
              <a:rPr lang="en-US" dirty="0">
                <a:cs typeface="Arial" charset="0"/>
              </a:rPr>
              <a:t>K−5 cross-disciplinary</a:t>
            </a:r>
          </a:p>
          <a:p>
            <a:pPr marL="457200" indent="-457200"/>
            <a:r>
              <a:rPr lang="en-US" dirty="0">
                <a:cs typeface="Arial" charset="0"/>
              </a:rPr>
              <a:t>6−12 English language arts</a:t>
            </a:r>
          </a:p>
          <a:p>
            <a:pPr marL="457200" indent="-457200"/>
            <a:r>
              <a:rPr lang="en-US" dirty="0">
                <a:cs typeface="Arial" charset="0"/>
              </a:rPr>
              <a:t>6−12 literacy in history/social studies, science, and technical </a:t>
            </a:r>
            <a:r>
              <a:rPr lang="en-US" dirty="0" smtClean="0">
                <a:cs typeface="Arial" charset="0"/>
              </a:rPr>
              <a:t>subjects</a:t>
            </a:r>
            <a:endParaRPr lang="en-US" sz="1000" dirty="0">
              <a:cs typeface="Arial" charset="0"/>
            </a:endParaRPr>
          </a:p>
          <a:p>
            <a:pPr marL="457200" indent="-457200">
              <a:buNone/>
            </a:pPr>
            <a:r>
              <a:rPr lang="en-US" b="1" dirty="0">
                <a:cs typeface="Arial" charset="0"/>
              </a:rPr>
              <a:t>Three appendices</a:t>
            </a:r>
          </a:p>
          <a:p>
            <a:pPr marL="457200" indent="-457200">
              <a:buNone/>
            </a:pPr>
            <a:r>
              <a:rPr lang="en-US" dirty="0">
                <a:cs typeface="Arial" charset="0"/>
              </a:rPr>
              <a:t>A: Research and evidence; glossary of key terms</a:t>
            </a:r>
          </a:p>
          <a:p>
            <a:pPr marL="457200" indent="-457200">
              <a:buNone/>
            </a:pPr>
            <a:r>
              <a:rPr lang="en-US" dirty="0">
                <a:cs typeface="Arial" charset="0"/>
              </a:rPr>
              <a:t>B: Reading text exemplars; sample performance tasks</a:t>
            </a:r>
          </a:p>
          <a:p>
            <a:pPr marL="457200" indent="-457200">
              <a:buNone/>
            </a:pPr>
            <a:r>
              <a:rPr lang="en-US" dirty="0">
                <a:cs typeface="Arial" charset="0"/>
              </a:rPr>
              <a:t>C: Annotated student writing samples</a:t>
            </a:r>
          </a:p>
          <a:p>
            <a:pPr marL="457200" indent="-457200">
              <a:buNone/>
            </a:pPr>
            <a:endParaRPr lang="en-US" sz="1200" b="1" dirty="0">
              <a:latin typeface="Arial" charset="0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815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for K-5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2079215"/>
            <a:ext cx="7556313" cy="452596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3000" b="1" dirty="0"/>
              <a:t>Grades K-5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600" dirty="0"/>
              <a:t>10 Reading Standards for Literature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600" dirty="0"/>
              <a:t>10 Reading Standards for Informational Text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600" dirty="0" smtClean="0"/>
              <a:t>10 Writing Standards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600" dirty="0" smtClean="0"/>
              <a:t>6 Speaking and Listening Standards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600" dirty="0" smtClean="0"/>
              <a:t>6 Language Standards</a:t>
            </a:r>
            <a:endParaRPr lang="en-US" sz="2600" dirty="0"/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endParaRPr lang="en-US" sz="2600" dirty="0">
              <a:latin typeface="Calibri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643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Custom 1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480</TotalTime>
  <Words>663</Words>
  <Application>Microsoft Macintosh PowerPoint</Application>
  <PresentationFormat>On-screen Show (4:3)</PresentationFormat>
  <Paragraphs>96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Advantage</vt:lpstr>
      <vt:lpstr>Common Core State Standards</vt:lpstr>
      <vt:lpstr>Objectives</vt:lpstr>
      <vt:lpstr>Where they came from</vt:lpstr>
      <vt:lpstr>Why we are doing this</vt:lpstr>
      <vt:lpstr>Why we are doing this, cont.</vt:lpstr>
      <vt:lpstr>How many states have adopted?</vt:lpstr>
      <vt:lpstr>Features of the Standards</vt:lpstr>
      <vt:lpstr>Design and Organization</vt:lpstr>
      <vt:lpstr>Standards for K-5</vt:lpstr>
      <vt:lpstr>Standards for 6-12</vt:lpstr>
      <vt:lpstr>Strands and Shifts</vt:lpstr>
      <vt:lpstr>Building Knowledge Through Content-Rich Nonfiction</vt:lpstr>
      <vt:lpstr>Emphasis on Informational Text</vt:lpstr>
      <vt:lpstr>Three types of writing</vt:lpstr>
      <vt:lpstr>Emphasis on Argument and Informative/Explanatory Writing</vt:lpstr>
      <vt:lpstr>Literacy standards for reading and writing in history/social studies, science, and technical subjects </vt:lpstr>
      <vt:lpstr>Resources</vt:lpstr>
    </vt:vector>
  </TitlesOfParts>
  <Company>SCOE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Core State Standards</dc:title>
  <dc:creator>Sam Facendini</dc:creator>
  <cp:lastModifiedBy>Suzanne Gedney</cp:lastModifiedBy>
  <cp:revision>75</cp:revision>
  <cp:lastPrinted>2012-09-24T19:52:26Z</cp:lastPrinted>
  <dcterms:created xsi:type="dcterms:W3CDTF">2012-09-05T18:52:02Z</dcterms:created>
  <dcterms:modified xsi:type="dcterms:W3CDTF">2013-10-01T22:31:11Z</dcterms:modified>
</cp:coreProperties>
</file>