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924" r:id="rId2"/>
  </p:sldMasterIdLst>
  <p:notesMasterIdLst>
    <p:notesMasterId r:id="rId50"/>
  </p:notesMasterIdLst>
  <p:handoutMasterIdLst>
    <p:handoutMasterId r:id="rId51"/>
  </p:handoutMasterIdLst>
  <p:sldIdLst>
    <p:sldId id="287" r:id="rId3"/>
    <p:sldId id="467" r:id="rId4"/>
    <p:sldId id="519" r:id="rId5"/>
    <p:sldId id="354" r:id="rId6"/>
    <p:sldId id="520" r:id="rId7"/>
    <p:sldId id="351" r:id="rId8"/>
    <p:sldId id="551" r:id="rId9"/>
    <p:sldId id="546" r:id="rId10"/>
    <p:sldId id="522" r:id="rId11"/>
    <p:sldId id="517" r:id="rId12"/>
    <p:sldId id="545" r:id="rId13"/>
    <p:sldId id="523" r:id="rId14"/>
    <p:sldId id="564" r:id="rId15"/>
    <p:sldId id="516" r:id="rId16"/>
    <p:sldId id="530" r:id="rId17"/>
    <p:sldId id="563" r:id="rId18"/>
    <p:sldId id="524" r:id="rId19"/>
    <p:sldId id="554" r:id="rId20"/>
    <p:sldId id="535" r:id="rId21"/>
    <p:sldId id="550" r:id="rId22"/>
    <p:sldId id="525" r:id="rId23"/>
    <p:sldId id="497" r:id="rId24"/>
    <p:sldId id="558" r:id="rId25"/>
    <p:sldId id="503" r:id="rId26"/>
    <p:sldId id="504" r:id="rId27"/>
    <p:sldId id="565" r:id="rId28"/>
    <p:sldId id="528" r:id="rId29"/>
    <p:sldId id="529" r:id="rId30"/>
    <p:sldId id="560" r:id="rId31"/>
    <p:sldId id="561" r:id="rId32"/>
    <p:sldId id="494" r:id="rId33"/>
    <p:sldId id="531" r:id="rId34"/>
    <p:sldId id="562" r:id="rId35"/>
    <p:sldId id="532" r:id="rId36"/>
    <p:sldId id="539" r:id="rId37"/>
    <p:sldId id="533" r:id="rId38"/>
    <p:sldId id="538" r:id="rId39"/>
    <p:sldId id="552" r:id="rId40"/>
    <p:sldId id="542" r:id="rId41"/>
    <p:sldId id="547" r:id="rId42"/>
    <p:sldId id="543" r:id="rId43"/>
    <p:sldId id="549" r:id="rId44"/>
    <p:sldId id="544" r:id="rId45"/>
    <p:sldId id="553" r:id="rId46"/>
    <p:sldId id="555" r:id="rId47"/>
    <p:sldId id="556" r:id="rId48"/>
    <p:sldId id="518" r:id="rId49"/>
  </p:sldIdLst>
  <p:sldSz cx="9144000" cy="6858000" type="screen4x3"/>
  <p:notesSz cx="6858000" cy="9296400"/>
  <p:custDataLst>
    <p:tags r:id="rId5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00"/>
    <a:srgbClr val="F7FF97"/>
    <a:srgbClr val="EFF5F7"/>
    <a:srgbClr val="CCFFFF"/>
    <a:srgbClr val="FBFFC1"/>
    <a:srgbClr val="959818"/>
    <a:srgbClr val="84732C"/>
    <a:srgbClr val="CCC570"/>
    <a:srgbClr val="789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81" autoAdjust="0"/>
  </p:normalViewPr>
  <p:slideViewPr>
    <p:cSldViewPr snapToObjects="1">
      <p:cViewPr>
        <p:scale>
          <a:sx n="80" d="100"/>
          <a:sy n="80" d="100"/>
        </p:scale>
        <p:origin x="-144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6384"/>
    </p:cViewPr>
  </p:sorterViewPr>
  <p:notesViewPr>
    <p:cSldViewPr snapToObjects="1">
      <p:cViewPr varScale="1">
        <p:scale>
          <a:sx n="63" d="100"/>
          <a:sy n="63" d="100"/>
        </p:scale>
        <p:origin x="-3163" y="-77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2A1FD-A458-4724-8005-7DCF18F6F59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2433AE-F7DB-4DD8-8BDA-1458C1F5D93E}">
      <dgm:prSet phldrT="[Text]"/>
      <dgm:spPr>
        <a:solidFill>
          <a:schemeClr val="tx2"/>
        </a:solidFill>
      </dgm:spPr>
      <dgm:t>
        <a:bodyPr/>
        <a:lstStyle/>
        <a:p>
          <a:r>
            <a:rPr lang="es-MX" noProof="0" dirty="0" smtClean="0"/>
            <a:t>Preparación</a:t>
          </a:r>
          <a:endParaRPr lang="es-MX" noProof="0" dirty="0"/>
        </a:p>
      </dgm:t>
    </dgm:pt>
    <dgm:pt modelId="{FDBB8128-749F-4395-BE5D-EB544C57E4C7}" type="parTrans" cxnId="{BC09780B-2752-4302-ADA2-43DD34FF3550}">
      <dgm:prSet/>
      <dgm:spPr/>
      <dgm:t>
        <a:bodyPr/>
        <a:lstStyle/>
        <a:p>
          <a:endParaRPr lang="es-MX" noProof="0"/>
        </a:p>
      </dgm:t>
    </dgm:pt>
    <dgm:pt modelId="{3878D850-5CAE-4263-81F6-A070D0B72316}" type="sibTrans" cxnId="{BC09780B-2752-4302-ADA2-43DD34FF3550}">
      <dgm:prSet/>
      <dgm:spPr/>
      <dgm:t>
        <a:bodyPr/>
        <a:lstStyle/>
        <a:p>
          <a:endParaRPr lang="es-MX" noProof="0"/>
        </a:p>
      </dgm:t>
    </dgm:pt>
    <dgm:pt modelId="{5E46063A-FD5A-46EF-96CD-1C1DAE40FF04}">
      <dgm:prSet phldrT="[Text]"/>
      <dgm:spPr>
        <a:solidFill>
          <a:schemeClr val="tx2"/>
        </a:solidFill>
      </dgm:spPr>
      <dgm:t>
        <a:bodyPr/>
        <a:lstStyle/>
        <a:p>
          <a:r>
            <a:rPr lang="es-MX" noProof="0" dirty="0" smtClean="0"/>
            <a:t>Competencia</a:t>
          </a:r>
          <a:endParaRPr lang="es-MX" noProof="0" dirty="0"/>
        </a:p>
      </dgm:t>
    </dgm:pt>
    <dgm:pt modelId="{D3BC864F-377D-4185-BA41-583B7AFCEC9D}" type="parTrans" cxnId="{D1D94FA8-2339-4A45-8845-E84C6AF791BF}">
      <dgm:prSet/>
      <dgm:spPr/>
      <dgm:t>
        <a:bodyPr/>
        <a:lstStyle/>
        <a:p>
          <a:endParaRPr lang="es-MX" noProof="0"/>
        </a:p>
      </dgm:t>
    </dgm:pt>
    <dgm:pt modelId="{0A670A28-6638-489C-B1FB-D787D70DE8F4}" type="sibTrans" cxnId="{D1D94FA8-2339-4A45-8845-E84C6AF791BF}">
      <dgm:prSet/>
      <dgm:spPr/>
      <dgm:t>
        <a:bodyPr/>
        <a:lstStyle/>
        <a:p>
          <a:endParaRPr lang="es-MX" noProof="0"/>
        </a:p>
      </dgm:t>
    </dgm:pt>
    <dgm:pt modelId="{E614CF6C-F79E-4066-900E-7F3F71380DEA}">
      <dgm:prSet phldrT="[Text]"/>
      <dgm:spPr>
        <a:solidFill>
          <a:schemeClr val="tx2"/>
        </a:solidFill>
      </dgm:spPr>
      <dgm:t>
        <a:bodyPr/>
        <a:lstStyle/>
        <a:p>
          <a:r>
            <a:rPr lang="es-MX" noProof="0" dirty="0" smtClean="0"/>
            <a:t>Equidad</a:t>
          </a:r>
          <a:endParaRPr lang="es-MX" noProof="0" dirty="0"/>
        </a:p>
      </dgm:t>
    </dgm:pt>
    <dgm:pt modelId="{1FC30B0E-154F-4AC0-AB9B-AF7A7D5A14CA}" type="parTrans" cxnId="{0125AC87-39B2-4747-8645-34C8013ACBBC}">
      <dgm:prSet/>
      <dgm:spPr/>
      <dgm:t>
        <a:bodyPr/>
        <a:lstStyle/>
        <a:p>
          <a:endParaRPr lang="es-MX" noProof="0"/>
        </a:p>
      </dgm:t>
    </dgm:pt>
    <dgm:pt modelId="{5AB23495-470A-41A7-8D4E-B9511D71EF11}" type="sibTrans" cxnId="{0125AC87-39B2-4747-8645-34C8013ACBBC}">
      <dgm:prSet/>
      <dgm:spPr/>
      <dgm:t>
        <a:bodyPr/>
        <a:lstStyle/>
        <a:p>
          <a:endParaRPr lang="es-MX" noProof="0"/>
        </a:p>
      </dgm:t>
    </dgm:pt>
    <dgm:pt modelId="{22BDB34B-5C78-4122-9FD7-415EB30606E5}">
      <dgm:prSet phldrT="[Text]"/>
      <dgm:spPr>
        <a:solidFill>
          <a:schemeClr val="tx2"/>
        </a:solidFill>
      </dgm:spPr>
      <dgm:t>
        <a:bodyPr/>
        <a:lstStyle/>
        <a:p>
          <a:r>
            <a:rPr lang="es-MX" noProof="0" dirty="0" smtClean="0"/>
            <a:t>Claridad</a:t>
          </a:r>
          <a:endParaRPr lang="es-MX" noProof="0" dirty="0"/>
        </a:p>
      </dgm:t>
    </dgm:pt>
    <dgm:pt modelId="{7A6D4AEF-4280-485A-9D41-2339E02B61DC}" type="parTrans" cxnId="{16B926E8-AF9B-4678-8A68-D9F3CDEEB804}">
      <dgm:prSet/>
      <dgm:spPr/>
      <dgm:t>
        <a:bodyPr/>
        <a:lstStyle/>
        <a:p>
          <a:endParaRPr lang="es-MX" noProof="0"/>
        </a:p>
      </dgm:t>
    </dgm:pt>
    <dgm:pt modelId="{E3446B55-38CD-40E0-81F0-D16F1894A0E9}" type="sibTrans" cxnId="{16B926E8-AF9B-4678-8A68-D9F3CDEEB804}">
      <dgm:prSet/>
      <dgm:spPr/>
      <dgm:t>
        <a:bodyPr/>
        <a:lstStyle/>
        <a:p>
          <a:endParaRPr lang="es-MX" noProof="0"/>
        </a:p>
      </dgm:t>
    </dgm:pt>
    <dgm:pt modelId="{75EDF862-C873-49F2-8D53-8815B5F18B46}">
      <dgm:prSet phldrT="[Text]"/>
      <dgm:spPr>
        <a:solidFill>
          <a:schemeClr val="tx2"/>
        </a:solidFill>
      </dgm:spPr>
      <dgm:t>
        <a:bodyPr/>
        <a:lstStyle/>
        <a:p>
          <a:r>
            <a:rPr lang="es-MX" noProof="0" dirty="0" smtClean="0"/>
            <a:t>Colaboración</a:t>
          </a:r>
          <a:endParaRPr lang="es-MX" noProof="0" dirty="0"/>
        </a:p>
      </dgm:t>
    </dgm:pt>
    <dgm:pt modelId="{C4ABFED7-0572-4411-A4F3-29BB35AD19E0}" type="parTrans" cxnId="{055AC409-AC68-463A-B268-9F7A7ED945C0}">
      <dgm:prSet/>
      <dgm:spPr/>
      <dgm:t>
        <a:bodyPr/>
        <a:lstStyle/>
        <a:p>
          <a:endParaRPr lang="es-MX" noProof="0"/>
        </a:p>
      </dgm:t>
    </dgm:pt>
    <dgm:pt modelId="{5B684C9E-DC27-48F7-9D00-D61C734EAEE1}" type="sibTrans" cxnId="{055AC409-AC68-463A-B268-9F7A7ED945C0}">
      <dgm:prSet/>
      <dgm:spPr/>
      <dgm:t>
        <a:bodyPr/>
        <a:lstStyle/>
        <a:p>
          <a:endParaRPr lang="es-MX" noProof="0"/>
        </a:p>
      </dgm:t>
    </dgm:pt>
    <dgm:pt modelId="{92DD70AC-4190-48BA-862E-D0A368349CE0}" type="pres">
      <dgm:prSet presAssocID="{7AE2A1FD-A458-4724-8005-7DCF18F6F5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383FD7-BCE2-44F5-9478-BFCF1F0E8151}" type="pres">
      <dgm:prSet presAssocID="{7AE2A1FD-A458-4724-8005-7DCF18F6F59E}" presName="cycle" presStyleCnt="0"/>
      <dgm:spPr/>
    </dgm:pt>
    <dgm:pt modelId="{712C2414-263B-42DC-A0A3-6B0D70BBCF76}" type="pres">
      <dgm:prSet presAssocID="{402433AE-F7DB-4DD8-8BDA-1458C1F5D93E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2F806-208B-45DF-B70E-496C7EC7E5A8}" type="pres">
      <dgm:prSet presAssocID="{3878D850-5CAE-4263-81F6-A070D0B72316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06EEE7A9-5966-444E-AC97-7BDC3B3DFFE9}" type="pres">
      <dgm:prSet presAssocID="{5E46063A-FD5A-46EF-96CD-1C1DAE40FF04}" presName="nodeFollowingNodes" presStyleLbl="node1" presStyleIdx="1" presStyleCnt="5" custRadScaleRad="124566" custRadScaleInc="11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F5718-3161-438D-8D00-2FCC4DC782D0}" type="pres">
      <dgm:prSet presAssocID="{E614CF6C-F79E-4066-900E-7F3F71380DEA}" presName="nodeFollowingNodes" presStyleLbl="node1" presStyleIdx="2" presStyleCnt="5" custRadScaleRad="117794" custRadScaleInc="-24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E79DF-95FD-4B20-A225-AA995F22701C}" type="pres">
      <dgm:prSet presAssocID="{22BDB34B-5C78-4122-9FD7-415EB30606E5}" presName="nodeFollowingNodes" presStyleLbl="node1" presStyleIdx="3" presStyleCnt="5" custRadScaleRad="118185" custRadScaleInc="24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C6A87-6BF3-4747-B7A6-09E193256B2F}" type="pres">
      <dgm:prSet presAssocID="{75EDF862-C873-49F2-8D53-8815B5F18B46}" presName="nodeFollowingNodes" presStyleLbl="node1" presStyleIdx="4" presStyleCnt="5" custRadScaleRad="128779" custRadScaleInc="-11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67B0FF-6762-47EC-9234-62963934E01B}" type="presOf" srcId="{402433AE-F7DB-4DD8-8BDA-1458C1F5D93E}" destId="{712C2414-263B-42DC-A0A3-6B0D70BBCF76}" srcOrd="0" destOrd="0" presId="urn:microsoft.com/office/officeart/2005/8/layout/cycle3"/>
    <dgm:cxn modelId="{F3AF8257-FE3E-461E-B073-5E69271F7539}" type="presOf" srcId="{7AE2A1FD-A458-4724-8005-7DCF18F6F59E}" destId="{92DD70AC-4190-48BA-862E-D0A368349CE0}" srcOrd="0" destOrd="0" presId="urn:microsoft.com/office/officeart/2005/8/layout/cycle3"/>
    <dgm:cxn modelId="{198C5318-964D-4D96-B72A-F72D99EEBD93}" type="presOf" srcId="{E614CF6C-F79E-4066-900E-7F3F71380DEA}" destId="{52FF5718-3161-438D-8D00-2FCC4DC782D0}" srcOrd="0" destOrd="0" presId="urn:microsoft.com/office/officeart/2005/8/layout/cycle3"/>
    <dgm:cxn modelId="{6F7EF818-C75A-442D-A463-E00A0DEC88EC}" type="presOf" srcId="{3878D850-5CAE-4263-81F6-A070D0B72316}" destId="{A222F806-208B-45DF-B70E-496C7EC7E5A8}" srcOrd="0" destOrd="0" presId="urn:microsoft.com/office/officeart/2005/8/layout/cycle3"/>
    <dgm:cxn modelId="{ECE560B4-79D8-4ADB-ABD2-F8AEEA3D5E99}" type="presOf" srcId="{5E46063A-FD5A-46EF-96CD-1C1DAE40FF04}" destId="{06EEE7A9-5966-444E-AC97-7BDC3B3DFFE9}" srcOrd="0" destOrd="0" presId="urn:microsoft.com/office/officeart/2005/8/layout/cycle3"/>
    <dgm:cxn modelId="{0125AC87-39B2-4747-8645-34C8013ACBBC}" srcId="{7AE2A1FD-A458-4724-8005-7DCF18F6F59E}" destId="{E614CF6C-F79E-4066-900E-7F3F71380DEA}" srcOrd="2" destOrd="0" parTransId="{1FC30B0E-154F-4AC0-AB9B-AF7A7D5A14CA}" sibTransId="{5AB23495-470A-41A7-8D4E-B9511D71EF11}"/>
    <dgm:cxn modelId="{BC09780B-2752-4302-ADA2-43DD34FF3550}" srcId="{7AE2A1FD-A458-4724-8005-7DCF18F6F59E}" destId="{402433AE-F7DB-4DD8-8BDA-1458C1F5D93E}" srcOrd="0" destOrd="0" parTransId="{FDBB8128-749F-4395-BE5D-EB544C57E4C7}" sibTransId="{3878D850-5CAE-4263-81F6-A070D0B72316}"/>
    <dgm:cxn modelId="{055AC409-AC68-463A-B268-9F7A7ED945C0}" srcId="{7AE2A1FD-A458-4724-8005-7DCF18F6F59E}" destId="{75EDF862-C873-49F2-8D53-8815B5F18B46}" srcOrd="4" destOrd="0" parTransId="{C4ABFED7-0572-4411-A4F3-29BB35AD19E0}" sibTransId="{5B684C9E-DC27-48F7-9D00-D61C734EAEE1}"/>
    <dgm:cxn modelId="{D1D94FA8-2339-4A45-8845-E84C6AF791BF}" srcId="{7AE2A1FD-A458-4724-8005-7DCF18F6F59E}" destId="{5E46063A-FD5A-46EF-96CD-1C1DAE40FF04}" srcOrd="1" destOrd="0" parTransId="{D3BC864F-377D-4185-BA41-583B7AFCEC9D}" sibTransId="{0A670A28-6638-489C-B1FB-D787D70DE8F4}"/>
    <dgm:cxn modelId="{73BE7247-A78D-4B85-B3B4-EA3C79480733}" type="presOf" srcId="{22BDB34B-5C78-4122-9FD7-415EB30606E5}" destId="{814E79DF-95FD-4B20-A225-AA995F22701C}" srcOrd="0" destOrd="0" presId="urn:microsoft.com/office/officeart/2005/8/layout/cycle3"/>
    <dgm:cxn modelId="{16B926E8-AF9B-4678-8A68-D9F3CDEEB804}" srcId="{7AE2A1FD-A458-4724-8005-7DCF18F6F59E}" destId="{22BDB34B-5C78-4122-9FD7-415EB30606E5}" srcOrd="3" destOrd="0" parTransId="{7A6D4AEF-4280-485A-9D41-2339E02B61DC}" sibTransId="{E3446B55-38CD-40E0-81F0-D16F1894A0E9}"/>
    <dgm:cxn modelId="{922317D3-8047-408B-A5E8-D040BD34AD48}" type="presOf" srcId="{75EDF862-C873-49F2-8D53-8815B5F18B46}" destId="{4A2C6A87-6BF3-4747-B7A6-09E193256B2F}" srcOrd="0" destOrd="0" presId="urn:microsoft.com/office/officeart/2005/8/layout/cycle3"/>
    <dgm:cxn modelId="{C5F55714-B484-425D-BB7A-7454DBE889BD}" type="presParOf" srcId="{92DD70AC-4190-48BA-862E-D0A368349CE0}" destId="{B3383FD7-BCE2-44F5-9478-BFCF1F0E8151}" srcOrd="0" destOrd="0" presId="urn:microsoft.com/office/officeart/2005/8/layout/cycle3"/>
    <dgm:cxn modelId="{925B64FA-25DA-44B1-801A-A3144972F3E1}" type="presParOf" srcId="{B3383FD7-BCE2-44F5-9478-BFCF1F0E8151}" destId="{712C2414-263B-42DC-A0A3-6B0D70BBCF76}" srcOrd="0" destOrd="0" presId="urn:microsoft.com/office/officeart/2005/8/layout/cycle3"/>
    <dgm:cxn modelId="{E1E05230-02A7-4FDB-9B72-17228E78791C}" type="presParOf" srcId="{B3383FD7-BCE2-44F5-9478-BFCF1F0E8151}" destId="{A222F806-208B-45DF-B70E-496C7EC7E5A8}" srcOrd="1" destOrd="0" presId="urn:microsoft.com/office/officeart/2005/8/layout/cycle3"/>
    <dgm:cxn modelId="{CAE658F3-CC71-4E10-9D02-B5C61E07F0DA}" type="presParOf" srcId="{B3383FD7-BCE2-44F5-9478-BFCF1F0E8151}" destId="{06EEE7A9-5966-444E-AC97-7BDC3B3DFFE9}" srcOrd="2" destOrd="0" presId="urn:microsoft.com/office/officeart/2005/8/layout/cycle3"/>
    <dgm:cxn modelId="{728C3D92-DBCB-4684-BDED-338E573107AF}" type="presParOf" srcId="{B3383FD7-BCE2-44F5-9478-BFCF1F0E8151}" destId="{52FF5718-3161-438D-8D00-2FCC4DC782D0}" srcOrd="3" destOrd="0" presId="urn:microsoft.com/office/officeart/2005/8/layout/cycle3"/>
    <dgm:cxn modelId="{ED66CFC1-2B07-4D83-902E-3E5C21E49353}" type="presParOf" srcId="{B3383FD7-BCE2-44F5-9478-BFCF1F0E8151}" destId="{814E79DF-95FD-4B20-A225-AA995F22701C}" srcOrd="4" destOrd="0" presId="urn:microsoft.com/office/officeart/2005/8/layout/cycle3"/>
    <dgm:cxn modelId="{EB55D262-15D4-4147-96BA-0E10DBE98CE3}" type="presParOf" srcId="{B3383FD7-BCE2-44F5-9478-BFCF1F0E8151}" destId="{4A2C6A87-6BF3-4747-B7A6-09E193256B2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85C879-FBF1-4887-B501-48ACE4785347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706F3C4-8F72-4267-B70B-D6BFED0A4DDF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800" b="1" noProof="0" dirty="0" smtClean="0"/>
            <a:t>Sensibilización y Difusión</a:t>
          </a:r>
        </a:p>
        <a:p>
          <a:r>
            <a:rPr lang="es-MX" sz="1600" b="1" i="1" noProof="0" dirty="0" smtClean="0"/>
            <a:t>Preparación</a:t>
          </a:r>
        </a:p>
        <a:p>
          <a:r>
            <a:rPr lang="en-US" sz="1600" b="1" i="1" noProof="0" dirty="0" smtClean="0"/>
            <a:t>con buena </a:t>
          </a:r>
          <a:r>
            <a:rPr lang="es-MX" sz="1600" b="1" i="1" noProof="0" dirty="0" smtClean="0"/>
            <a:t>Disposición</a:t>
          </a:r>
          <a:endParaRPr lang="es-MX" sz="1600" b="1" i="1" noProof="0" dirty="0"/>
        </a:p>
      </dgm:t>
    </dgm:pt>
    <dgm:pt modelId="{48AD89D5-70CF-435B-AF1C-830943D6AD5A}" type="parTrans" cxnId="{CF8C6D31-1AF9-4836-B0BD-BF5EC4065FA5}">
      <dgm:prSet/>
      <dgm:spPr/>
      <dgm:t>
        <a:bodyPr/>
        <a:lstStyle/>
        <a:p>
          <a:endParaRPr lang="es-MX" noProof="0"/>
        </a:p>
      </dgm:t>
    </dgm:pt>
    <dgm:pt modelId="{8A4EF582-25FC-4A3F-8534-ED324077B96B}" type="sibTrans" cxnId="{CF8C6D31-1AF9-4836-B0BD-BF5EC4065FA5}">
      <dgm:prSet/>
      <dgm:spPr/>
      <dgm:t>
        <a:bodyPr/>
        <a:lstStyle/>
        <a:p>
          <a:endParaRPr lang="es-MX" noProof="0"/>
        </a:p>
      </dgm:t>
    </dgm:pt>
    <dgm:pt modelId="{C651AB73-5E1B-473D-9C1F-ED34EF36226D}">
      <dgm:prSet phldrT="[Text]" custT="1"/>
      <dgm:spPr>
        <a:solidFill>
          <a:schemeClr val="tx2"/>
        </a:solidFill>
      </dgm:spPr>
      <dgm:t>
        <a:bodyPr/>
        <a:lstStyle/>
        <a:p>
          <a:r>
            <a:rPr lang="es-MX" sz="1800" b="1" noProof="0" dirty="0" smtClean="0"/>
            <a:t>Implementación</a:t>
          </a:r>
          <a:endParaRPr lang="es-MX" sz="1200" b="1" noProof="0" dirty="0" smtClean="0"/>
        </a:p>
        <a:p>
          <a:endParaRPr lang="es-MX" sz="1000" b="1" noProof="0" dirty="0" smtClean="0"/>
        </a:p>
        <a:p>
          <a:r>
            <a:rPr lang="es-MX" sz="1600" b="1" i="1" noProof="0" dirty="0" smtClean="0"/>
            <a:t>Producir</a:t>
          </a:r>
          <a:r>
            <a:rPr lang="en-US" sz="1600" b="1" i="1" noProof="0" dirty="0" smtClean="0"/>
            <a:t> </a:t>
          </a:r>
          <a:r>
            <a:rPr lang="es-MX" sz="1600" b="1" i="1" noProof="0" dirty="0" smtClean="0"/>
            <a:t>Significado</a:t>
          </a:r>
          <a:endParaRPr lang="es-MX" sz="1600" b="1" i="1" noProof="0" dirty="0"/>
        </a:p>
      </dgm:t>
    </dgm:pt>
    <dgm:pt modelId="{9EC8DCA0-7EDC-4CCF-BF2F-BBA94016E81E}" type="parTrans" cxnId="{0E323BB8-4100-4AC7-A6CD-91173BF13E3F}">
      <dgm:prSet/>
      <dgm:spPr/>
      <dgm:t>
        <a:bodyPr/>
        <a:lstStyle/>
        <a:p>
          <a:endParaRPr lang="es-MX" noProof="0"/>
        </a:p>
      </dgm:t>
    </dgm:pt>
    <dgm:pt modelId="{26A429EC-AA89-4B6B-AFFD-3884D6577F02}" type="sibTrans" cxnId="{0E323BB8-4100-4AC7-A6CD-91173BF13E3F}">
      <dgm:prSet/>
      <dgm:spPr/>
      <dgm:t>
        <a:bodyPr/>
        <a:lstStyle/>
        <a:p>
          <a:endParaRPr lang="es-MX" noProof="0"/>
        </a:p>
      </dgm:t>
    </dgm:pt>
    <dgm:pt modelId="{B37B3CF9-EE69-4833-931E-CB71F82F8CC2}">
      <dgm:prSet phldrT="[Text]" custT="1"/>
      <dgm:spPr>
        <a:solidFill>
          <a:schemeClr val="tx2"/>
        </a:solidFill>
      </dgm:spPr>
      <dgm:t>
        <a:bodyPr/>
        <a:lstStyle/>
        <a:p>
          <a:endParaRPr lang="es-MX" sz="1800" b="1" noProof="0" dirty="0" smtClean="0"/>
        </a:p>
        <a:p>
          <a:endParaRPr lang="es-MX" sz="2400" b="1" noProof="0" dirty="0" smtClean="0"/>
        </a:p>
        <a:p>
          <a:endParaRPr lang="es-MX" sz="3600" b="1" noProof="0" dirty="0" smtClean="0"/>
        </a:p>
        <a:p>
          <a:r>
            <a:rPr lang="es-MX" sz="1800" b="1" noProof="0" dirty="0" smtClean="0"/>
            <a:t>Transformación</a:t>
          </a:r>
        </a:p>
        <a:p>
          <a:endParaRPr lang="es-MX" sz="600" b="1" noProof="0" dirty="0" smtClean="0"/>
        </a:p>
        <a:p>
          <a:r>
            <a:rPr lang="es-MX" sz="1600" b="1" i="1" noProof="0" dirty="0" smtClean="0"/>
            <a:t>Cambiar la enseñanza y el aprendizaje</a:t>
          </a:r>
        </a:p>
        <a:p>
          <a:r>
            <a:rPr lang="es-MX" sz="4600" noProof="0" dirty="0" smtClean="0"/>
            <a:t/>
          </a:r>
          <a:br>
            <a:rPr lang="es-MX" sz="4600" noProof="0" dirty="0" smtClean="0"/>
          </a:br>
          <a:endParaRPr lang="es-MX" sz="4600" noProof="0" dirty="0"/>
        </a:p>
      </dgm:t>
    </dgm:pt>
    <dgm:pt modelId="{143D0F56-BE86-43FF-B019-55899881753B}" type="parTrans" cxnId="{88BE97FA-559D-4205-BEAB-9A228AD250DB}">
      <dgm:prSet/>
      <dgm:spPr/>
      <dgm:t>
        <a:bodyPr/>
        <a:lstStyle/>
        <a:p>
          <a:endParaRPr lang="es-MX" noProof="0"/>
        </a:p>
      </dgm:t>
    </dgm:pt>
    <dgm:pt modelId="{E24D66F7-6CF5-439B-A891-6A54AA5BA0FC}" type="sibTrans" cxnId="{88BE97FA-559D-4205-BEAB-9A228AD250DB}">
      <dgm:prSet/>
      <dgm:spPr/>
      <dgm:t>
        <a:bodyPr/>
        <a:lstStyle/>
        <a:p>
          <a:endParaRPr lang="es-MX" noProof="0"/>
        </a:p>
      </dgm:t>
    </dgm:pt>
    <dgm:pt modelId="{2B264CBE-283A-423B-AE1A-8899CDB9F98B}">
      <dgm:prSet phldrT="[Text]" custT="1"/>
      <dgm:spPr>
        <a:solidFill>
          <a:schemeClr val="tx2"/>
        </a:solidFill>
      </dgm:spPr>
      <dgm:t>
        <a:bodyPr/>
        <a:lstStyle/>
        <a:p>
          <a:endParaRPr lang="es-MX" sz="1800" b="1" noProof="0" dirty="0" smtClean="0"/>
        </a:p>
        <a:p>
          <a:endParaRPr lang="es-MX" sz="1800" b="1" noProof="0" dirty="0" smtClean="0"/>
        </a:p>
        <a:p>
          <a:endParaRPr lang="es-MX" sz="2400" b="1" noProof="0" dirty="0" smtClean="0"/>
        </a:p>
        <a:p>
          <a:r>
            <a:rPr lang="es-MX" sz="1800" b="1" noProof="0" dirty="0" smtClean="0"/>
            <a:t>Transición</a:t>
          </a:r>
        </a:p>
        <a:p>
          <a:endParaRPr lang="es-MX" sz="1200" b="1" noProof="0" dirty="0" smtClean="0"/>
        </a:p>
        <a:p>
          <a:r>
            <a:rPr lang="es-MX" sz="1600" b="1" i="1" noProof="0" dirty="0" smtClean="0"/>
            <a:t>Pasando a los nuevos estándares</a:t>
          </a:r>
        </a:p>
        <a:p>
          <a:endParaRPr lang="es-MX" sz="1800" b="1" noProof="0" dirty="0" smtClean="0"/>
        </a:p>
        <a:p>
          <a:endParaRPr lang="es-MX" sz="1800" b="1" noProof="0" dirty="0" smtClean="0"/>
        </a:p>
        <a:p>
          <a:endParaRPr lang="es-MX" sz="1800" b="1" noProof="0" dirty="0"/>
        </a:p>
      </dgm:t>
    </dgm:pt>
    <dgm:pt modelId="{12259928-E333-4ACC-8F55-F25566A9563E}" type="sibTrans" cxnId="{8E4203A2-63FE-472F-9E4D-44507B3DAEC7}">
      <dgm:prSet/>
      <dgm:spPr/>
      <dgm:t>
        <a:bodyPr/>
        <a:lstStyle/>
        <a:p>
          <a:endParaRPr lang="es-MX" noProof="0"/>
        </a:p>
      </dgm:t>
    </dgm:pt>
    <dgm:pt modelId="{A2AC6BCC-4488-4A17-BD4B-16AA321B915C}" type="parTrans" cxnId="{8E4203A2-63FE-472F-9E4D-44507B3DAEC7}">
      <dgm:prSet/>
      <dgm:spPr/>
      <dgm:t>
        <a:bodyPr/>
        <a:lstStyle/>
        <a:p>
          <a:endParaRPr lang="es-MX" noProof="0"/>
        </a:p>
      </dgm:t>
    </dgm:pt>
    <dgm:pt modelId="{244CA3DE-194C-416A-B652-0CACDE82527A}" type="pres">
      <dgm:prSet presAssocID="{D285C879-FBF1-4887-B501-48ACE478534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D8A7E-ADB4-414A-8C9B-6F4AE5F2F476}" type="pres">
      <dgm:prSet presAssocID="{D285C879-FBF1-4887-B501-48ACE4785347}" presName="arrow" presStyleLbl="bgShp" presStyleIdx="0" presStyleCnt="1" custScaleX="110527" custLinFactNeighborX="464" custLinFactNeighborY="2701"/>
      <dgm:spPr/>
      <dgm:t>
        <a:bodyPr/>
        <a:lstStyle/>
        <a:p>
          <a:endParaRPr lang="en-US"/>
        </a:p>
      </dgm:t>
    </dgm:pt>
    <dgm:pt modelId="{187DA31B-B3FF-44DD-BB2C-C5D704FEB6D4}" type="pres">
      <dgm:prSet presAssocID="{D285C879-FBF1-4887-B501-48ACE4785347}" presName="linearProcess" presStyleCnt="0"/>
      <dgm:spPr/>
      <dgm:t>
        <a:bodyPr/>
        <a:lstStyle/>
        <a:p>
          <a:endParaRPr lang="en-US"/>
        </a:p>
      </dgm:t>
    </dgm:pt>
    <dgm:pt modelId="{75E2E270-CBF0-4AD7-A7D1-2BF5B09CB835}" type="pres">
      <dgm:prSet presAssocID="{2706F3C4-8F72-4267-B70B-D6BFED0A4DDF}" presName="textNode" presStyleLbl="node1" presStyleIdx="0" presStyleCnt="4" custScaleX="83571" custScaleY="118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9ED36-E337-42E9-9A74-9EC1828E3DDD}" type="pres">
      <dgm:prSet presAssocID="{8A4EF582-25FC-4A3F-8534-ED324077B96B}" presName="sibTrans" presStyleCnt="0"/>
      <dgm:spPr/>
      <dgm:t>
        <a:bodyPr/>
        <a:lstStyle/>
        <a:p>
          <a:endParaRPr lang="en-US"/>
        </a:p>
      </dgm:t>
    </dgm:pt>
    <dgm:pt modelId="{6079B233-83CE-4E98-97AD-08DC20C28EC1}" type="pres">
      <dgm:prSet presAssocID="{2B264CBE-283A-423B-AE1A-8899CDB9F98B}" presName="textNode" presStyleLbl="node1" presStyleIdx="1" presStyleCnt="4" custScaleX="70887" custScaleY="100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393F7-EADD-4F42-8C17-924DD2FE2542}" type="pres">
      <dgm:prSet presAssocID="{12259928-E333-4ACC-8F55-F25566A9563E}" presName="sibTrans" presStyleCnt="0"/>
      <dgm:spPr/>
      <dgm:t>
        <a:bodyPr/>
        <a:lstStyle/>
        <a:p>
          <a:endParaRPr lang="en-US"/>
        </a:p>
      </dgm:t>
    </dgm:pt>
    <dgm:pt modelId="{06BC3943-DBBA-4876-896F-EF197DCD9DF2}" type="pres">
      <dgm:prSet presAssocID="{C651AB73-5E1B-473D-9C1F-ED34EF36226D}" presName="textNode" presStyleLbl="node1" presStyleIdx="2" presStyleCnt="4" custScaleX="95396" custScaleY="100228" custLinFactNeighborX="-51399" custLinFactNeighborY="-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B85F9-A4A1-495A-B7DC-138D458DE718}" type="pres">
      <dgm:prSet presAssocID="{26A429EC-AA89-4B6B-AFFD-3884D6577F02}" presName="sibTrans" presStyleCnt="0"/>
      <dgm:spPr/>
      <dgm:t>
        <a:bodyPr/>
        <a:lstStyle/>
        <a:p>
          <a:endParaRPr lang="en-US"/>
        </a:p>
      </dgm:t>
    </dgm:pt>
    <dgm:pt modelId="{99C29445-BCDD-4B19-BF70-1F335A707CBF}" type="pres">
      <dgm:prSet presAssocID="{B37B3CF9-EE69-4833-931E-CB71F82F8CC2}" presName="textNode" presStyleLbl="node1" presStyleIdx="3" presStyleCnt="4" custScaleX="84021" custScaleY="91810" custLinFactNeighborX="-58714" custLinFactNeighborY="-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BE97FA-559D-4205-BEAB-9A228AD250DB}" srcId="{D285C879-FBF1-4887-B501-48ACE4785347}" destId="{B37B3CF9-EE69-4833-931E-CB71F82F8CC2}" srcOrd="3" destOrd="0" parTransId="{143D0F56-BE86-43FF-B019-55899881753B}" sibTransId="{E24D66F7-6CF5-439B-A891-6A54AA5BA0FC}"/>
    <dgm:cxn modelId="{BE24AA67-6F87-40E4-A131-E8762D43D3C1}" type="presOf" srcId="{2706F3C4-8F72-4267-B70B-D6BFED0A4DDF}" destId="{75E2E270-CBF0-4AD7-A7D1-2BF5B09CB835}" srcOrd="0" destOrd="0" presId="urn:microsoft.com/office/officeart/2005/8/layout/hProcess9"/>
    <dgm:cxn modelId="{CF8C6D31-1AF9-4836-B0BD-BF5EC4065FA5}" srcId="{D285C879-FBF1-4887-B501-48ACE4785347}" destId="{2706F3C4-8F72-4267-B70B-D6BFED0A4DDF}" srcOrd="0" destOrd="0" parTransId="{48AD89D5-70CF-435B-AF1C-830943D6AD5A}" sibTransId="{8A4EF582-25FC-4A3F-8534-ED324077B96B}"/>
    <dgm:cxn modelId="{A5E8097B-74E0-4E5C-9D37-F9B2EDA8723C}" type="presOf" srcId="{B37B3CF9-EE69-4833-931E-CB71F82F8CC2}" destId="{99C29445-BCDD-4B19-BF70-1F335A707CBF}" srcOrd="0" destOrd="0" presId="urn:microsoft.com/office/officeart/2005/8/layout/hProcess9"/>
    <dgm:cxn modelId="{F847EB8C-4D53-48A4-B725-7CC8AF226701}" type="presOf" srcId="{D285C879-FBF1-4887-B501-48ACE4785347}" destId="{244CA3DE-194C-416A-B652-0CACDE82527A}" srcOrd="0" destOrd="0" presId="urn:microsoft.com/office/officeart/2005/8/layout/hProcess9"/>
    <dgm:cxn modelId="{8E4203A2-63FE-472F-9E4D-44507B3DAEC7}" srcId="{D285C879-FBF1-4887-B501-48ACE4785347}" destId="{2B264CBE-283A-423B-AE1A-8899CDB9F98B}" srcOrd="1" destOrd="0" parTransId="{A2AC6BCC-4488-4A17-BD4B-16AA321B915C}" sibTransId="{12259928-E333-4ACC-8F55-F25566A9563E}"/>
    <dgm:cxn modelId="{0E323BB8-4100-4AC7-A6CD-91173BF13E3F}" srcId="{D285C879-FBF1-4887-B501-48ACE4785347}" destId="{C651AB73-5E1B-473D-9C1F-ED34EF36226D}" srcOrd="2" destOrd="0" parTransId="{9EC8DCA0-7EDC-4CCF-BF2F-BBA94016E81E}" sibTransId="{26A429EC-AA89-4B6B-AFFD-3884D6577F02}"/>
    <dgm:cxn modelId="{DBA154F9-3323-47DE-B59B-F84150F77AAA}" type="presOf" srcId="{C651AB73-5E1B-473D-9C1F-ED34EF36226D}" destId="{06BC3943-DBBA-4876-896F-EF197DCD9DF2}" srcOrd="0" destOrd="0" presId="urn:microsoft.com/office/officeart/2005/8/layout/hProcess9"/>
    <dgm:cxn modelId="{43C0FCFB-60D5-43B7-9956-2E70FF992C43}" type="presOf" srcId="{2B264CBE-283A-423B-AE1A-8899CDB9F98B}" destId="{6079B233-83CE-4E98-97AD-08DC20C28EC1}" srcOrd="0" destOrd="0" presId="urn:microsoft.com/office/officeart/2005/8/layout/hProcess9"/>
    <dgm:cxn modelId="{75122DFD-6F69-4F48-B515-DEF36AE5EB45}" type="presParOf" srcId="{244CA3DE-194C-416A-B652-0CACDE82527A}" destId="{734D8A7E-ADB4-414A-8C9B-6F4AE5F2F476}" srcOrd="0" destOrd="0" presId="urn:microsoft.com/office/officeart/2005/8/layout/hProcess9"/>
    <dgm:cxn modelId="{A8BE0618-81B1-4E04-96B1-4A07554E0019}" type="presParOf" srcId="{244CA3DE-194C-416A-B652-0CACDE82527A}" destId="{187DA31B-B3FF-44DD-BB2C-C5D704FEB6D4}" srcOrd="1" destOrd="0" presId="urn:microsoft.com/office/officeart/2005/8/layout/hProcess9"/>
    <dgm:cxn modelId="{10C10EB2-7AE5-41F9-A5BD-18C8ACFC4432}" type="presParOf" srcId="{187DA31B-B3FF-44DD-BB2C-C5D704FEB6D4}" destId="{75E2E270-CBF0-4AD7-A7D1-2BF5B09CB835}" srcOrd="0" destOrd="0" presId="urn:microsoft.com/office/officeart/2005/8/layout/hProcess9"/>
    <dgm:cxn modelId="{0DC2A199-87C7-4AA2-9479-F4282A548F85}" type="presParOf" srcId="{187DA31B-B3FF-44DD-BB2C-C5D704FEB6D4}" destId="{F1E9ED36-E337-42E9-9A74-9EC1828E3DDD}" srcOrd="1" destOrd="0" presId="urn:microsoft.com/office/officeart/2005/8/layout/hProcess9"/>
    <dgm:cxn modelId="{77F1B957-88C4-4524-B64D-DF9ED911C73B}" type="presParOf" srcId="{187DA31B-B3FF-44DD-BB2C-C5D704FEB6D4}" destId="{6079B233-83CE-4E98-97AD-08DC20C28EC1}" srcOrd="2" destOrd="0" presId="urn:microsoft.com/office/officeart/2005/8/layout/hProcess9"/>
    <dgm:cxn modelId="{E8C4BE30-E7D7-4BEB-BEDD-6FE2AC747675}" type="presParOf" srcId="{187DA31B-B3FF-44DD-BB2C-C5D704FEB6D4}" destId="{18C393F7-EADD-4F42-8C17-924DD2FE2542}" srcOrd="3" destOrd="0" presId="urn:microsoft.com/office/officeart/2005/8/layout/hProcess9"/>
    <dgm:cxn modelId="{55A364F2-6316-4277-A184-D10DF724E232}" type="presParOf" srcId="{187DA31B-B3FF-44DD-BB2C-C5D704FEB6D4}" destId="{06BC3943-DBBA-4876-896F-EF197DCD9DF2}" srcOrd="4" destOrd="0" presId="urn:microsoft.com/office/officeart/2005/8/layout/hProcess9"/>
    <dgm:cxn modelId="{200C5855-1D12-4CB2-868E-EC36D855DD71}" type="presParOf" srcId="{187DA31B-B3FF-44DD-BB2C-C5D704FEB6D4}" destId="{CADB85F9-A4A1-495A-B7DC-138D458DE718}" srcOrd="5" destOrd="0" presId="urn:microsoft.com/office/officeart/2005/8/layout/hProcess9"/>
    <dgm:cxn modelId="{30EACCF3-7A6E-4CE2-B76B-6C2B35C78021}" type="presParOf" srcId="{187DA31B-B3FF-44DD-BB2C-C5D704FEB6D4}" destId="{99C29445-BCDD-4B19-BF70-1F335A707CB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2F806-208B-45DF-B70E-496C7EC7E5A8}">
      <dsp:nvSpPr>
        <dsp:cNvPr id="0" name=""/>
        <dsp:cNvSpPr/>
      </dsp:nvSpPr>
      <dsp:spPr>
        <a:xfrm>
          <a:off x="1521944" y="-27367"/>
          <a:ext cx="4576110" cy="4576110"/>
        </a:xfrm>
        <a:prstGeom prst="circularArrow">
          <a:avLst>
            <a:gd name="adj1" fmla="val 5544"/>
            <a:gd name="adj2" fmla="val 330680"/>
            <a:gd name="adj3" fmla="val 13779625"/>
            <a:gd name="adj4" fmla="val 1738371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C2414-263B-42DC-A0A3-6B0D70BBCF76}">
      <dsp:nvSpPr>
        <dsp:cNvPr id="0" name=""/>
        <dsp:cNvSpPr/>
      </dsp:nvSpPr>
      <dsp:spPr>
        <a:xfrm>
          <a:off x="2740297" y="1142"/>
          <a:ext cx="2139404" cy="1069702"/>
        </a:xfrm>
        <a:prstGeom prst="roundRect">
          <a:avLst/>
        </a:prstGeom>
        <a:solidFill>
          <a:schemeClr val="tx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noProof="0" dirty="0" smtClean="0"/>
            <a:t>Preparación</a:t>
          </a:r>
          <a:endParaRPr lang="es-MX" sz="2400" kern="1200" noProof="0" dirty="0"/>
        </a:p>
      </dsp:txBody>
      <dsp:txXfrm>
        <a:off x="2792516" y="53361"/>
        <a:ext cx="2034966" cy="965264"/>
      </dsp:txXfrm>
    </dsp:sp>
    <dsp:sp modelId="{06EEE7A9-5966-444E-AC97-7BDC3B3DFFE9}">
      <dsp:nvSpPr>
        <dsp:cNvPr id="0" name=""/>
        <dsp:cNvSpPr/>
      </dsp:nvSpPr>
      <dsp:spPr>
        <a:xfrm>
          <a:off x="5127373" y="1493484"/>
          <a:ext cx="2139404" cy="1069702"/>
        </a:xfrm>
        <a:prstGeom prst="roundRect">
          <a:avLst/>
        </a:prstGeom>
        <a:solidFill>
          <a:schemeClr val="tx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noProof="0" dirty="0" smtClean="0"/>
            <a:t>Competencia</a:t>
          </a:r>
          <a:endParaRPr lang="es-MX" sz="2400" kern="1200" noProof="0" dirty="0"/>
        </a:p>
      </dsp:txBody>
      <dsp:txXfrm>
        <a:off x="5179592" y="1545703"/>
        <a:ext cx="2034966" cy="965264"/>
      </dsp:txXfrm>
    </dsp:sp>
    <dsp:sp modelId="{52FF5718-3161-438D-8D00-2FCC4DC782D0}">
      <dsp:nvSpPr>
        <dsp:cNvPr id="0" name=""/>
        <dsp:cNvSpPr/>
      </dsp:nvSpPr>
      <dsp:spPr>
        <a:xfrm>
          <a:off x="4512282" y="3416802"/>
          <a:ext cx="2139404" cy="1069702"/>
        </a:xfrm>
        <a:prstGeom prst="roundRect">
          <a:avLst/>
        </a:prstGeom>
        <a:solidFill>
          <a:schemeClr val="tx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noProof="0" dirty="0" smtClean="0"/>
            <a:t>Equidad</a:t>
          </a:r>
          <a:endParaRPr lang="es-MX" sz="2400" kern="1200" noProof="0" dirty="0"/>
        </a:p>
      </dsp:txBody>
      <dsp:txXfrm>
        <a:off x="4564501" y="3469021"/>
        <a:ext cx="2034966" cy="965264"/>
      </dsp:txXfrm>
    </dsp:sp>
    <dsp:sp modelId="{814E79DF-95FD-4B20-A225-AA995F22701C}">
      <dsp:nvSpPr>
        <dsp:cNvPr id="0" name=""/>
        <dsp:cNvSpPr/>
      </dsp:nvSpPr>
      <dsp:spPr>
        <a:xfrm>
          <a:off x="958437" y="3416816"/>
          <a:ext cx="2139404" cy="1069702"/>
        </a:xfrm>
        <a:prstGeom prst="roundRect">
          <a:avLst/>
        </a:prstGeom>
        <a:solidFill>
          <a:schemeClr val="tx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noProof="0" dirty="0" smtClean="0"/>
            <a:t>Claridad</a:t>
          </a:r>
          <a:endParaRPr lang="es-MX" sz="2400" kern="1200" noProof="0" dirty="0"/>
        </a:p>
      </dsp:txBody>
      <dsp:txXfrm>
        <a:off x="1010656" y="3469035"/>
        <a:ext cx="2034966" cy="965264"/>
      </dsp:txXfrm>
    </dsp:sp>
    <dsp:sp modelId="{4A2C6A87-6BF3-4747-B7A6-09E193256B2F}">
      <dsp:nvSpPr>
        <dsp:cNvPr id="0" name=""/>
        <dsp:cNvSpPr/>
      </dsp:nvSpPr>
      <dsp:spPr>
        <a:xfrm>
          <a:off x="274985" y="1465146"/>
          <a:ext cx="2139404" cy="1069702"/>
        </a:xfrm>
        <a:prstGeom prst="roundRect">
          <a:avLst/>
        </a:prstGeom>
        <a:solidFill>
          <a:schemeClr val="tx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noProof="0" dirty="0" smtClean="0"/>
            <a:t>Colaboración</a:t>
          </a:r>
          <a:endParaRPr lang="es-MX" sz="2400" kern="1200" noProof="0" dirty="0"/>
        </a:p>
      </dsp:txBody>
      <dsp:txXfrm>
        <a:off x="327204" y="1517365"/>
        <a:ext cx="2034966" cy="965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D8A7E-ADB4-414A-8C9B-6F4AE5F2F476}">
      <dsp:nvSpPr>
        <dsp:cNvPr id="0" name=""/>
        <dsp:cNvSpPr/>
      </dsp:nvSpPr>
      <dsp:spPr>
        <a:xfrm>
          <a:off x="297125" y="0"/>
          <a:ext cx="8161070" cy="4525962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2E270-CBF0-4AD7-A7D1-2BF5B09CB835}">
      <dsp:nvSpPr>
        <dsp:cNvPr id="0" name=""/>
        <dsp:cNvSpPr/>
      </dsp:nvSpPr>
      <dsp:spPr>
        <a:xfrm>
          <a:off x="5434" y="1189033"/>
          <a:ext cx="2026577" cy="2147894"/>
        </a:xfrm>
        <a:prstGeom prst="roundRect">
          <a:avLst/>
        </a:prstGeom>
        <a:solidFill>
          <a:schemeClr val="tx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/>
            <a:t>Sensibilización y Difusión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1" kern="1200" noProof="0" dirty="0" smtClean="0"/>
            <a:t>Preparación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noProof="0" dirty="0" smtClean="0"/>
            <a:t>con buena </a:t>
          </a:r>
          <a:r>
            <a:rPr lang="es-MX" sz="1600" b="1" i="1" kern="1200" noProof="0" dirty="0" smtClean="0"/>
            <a:t>Disposición</a:t>
          </a:r>
          <a:endParaRPr lang="es-MX" sz="1600" b="1" i="1" kern="1200" noProof="0" dirty="0"/>
        </a:p>
      </dsp:txBody>
      <dsp:txXfrm>
        <a:off x="104363" y="1287962"/>
        <a:ext cx="1828719" cy="1950036"/>
      </dsp:txXfrm>
    </dsp:sp>
    <dsp:sp modelId="{6079B233-83CE-4E98-97AD-08DC20C28EC1}">
      <dsp:nvSpPr>
        <dsp:cNvPr id="0" name=""/>
        <dsp:cNvSpPr/>
      </dsp:nvSpPr>
      <dsp:spPr>
        <a:xfrm>
          <a:off x="2225191" y="1355724"/>
          <a:ext cx="1718993" cy="1814512"/>
        </a:xfrm>
        <a:prstGeom prst="roundRect">
          <a:avLst/>
        </a:prstGeom>
        <a:solidFill>
          <a:schemeClr val="tx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1" kern="1200" noProof="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1" kern="1200" noProof="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b="1" kern="1200" noProof="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noProof="0" dirty="0" smtClean="0"/>
            <a:t>Transición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 noProof="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1" kern="1200" noProof="0" dirty="0" smtClean="0"/>
            <a:t>Pasando a los nuevos estándares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1" kern="1200" noProof="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1" kern="1200" noProof="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1" kern="1200" noProof="0" dirty="0"/>
        </a:p>
      </dsp:txBody>
      <dsp:txXfrm>
        <a:off x="2309105" y="1439638"/>
        <a:ext cx="1551165" cy="1646684"/>
      </dsp:txXfrm>
    </dsp:sp>
    <dsp:sp modelId="{06BC3943-DBBA-4876-896F-EF197DCD9DF2}">
      <dsp:nvSpPr>
        <dsp:cNvPr id="0" name=""/>
        <dsp:cNvSpPr/>
      </dsp:nvSpPr>
      <dsp:spPr>
        <a:xfrm>
          <a:off x="4038072" y="1341440"/>
          <a:ext cx="2313331" cy="1814512"/>
        </a:xfrm>
        <a:prstGeom prst="roundRect">
          <a:avLst/>
        </a:prstGeom>
        <a:solidFill>
          <a:schemeClr val="tx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noProof="0" dirty="0" smtClean="0"/>
            <a:t>Implementación</a:t>
          </a:r>
          <a:endParaRPr lang="es-MX" sz="1200" b="1" kern="1200" noProof="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b="1" kern="1200" noProof="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1" kern="1200" noProof="0" dirty="0" smtClean="0"/>
            <a:t>Producir</a:t>
          </a:r>
          <a:r>
            <a:rPr lang="en-US" sz="1600" b="1" i="1" kern="1200" noProof="0" dirty="0" smtClean="0"/>
            <a:t> </a:t>
          </a:r>
          <a:r>
            <a:rPr lang="es-MX" sz="1600" b="1" i="1" kern="1200" noProof="0" dirty="0" smtClean="0"/>
            <a:t>Significado</a:t>
          </a:r>
          <a:endParaRPr lang="es-MX" sz="1600" b="1" i="1" kern="1200" noProof="0" dirty="0"/>
        </a:p>
      </dsp:txBody>
      <dsp:txXfrm>
        <a:off x="4126649" y="1430017"/>
        <a:ext cx="2136177" cy="1637358"/>
      </dsp:txXfrm>
    </dsp:sp>
    <dsp:sp modelId="{99C29445-BCDD-4B19-BF70-1F335A707CBF}">
      <dsp:nvSpPr>
        <dsp:cNvPr id="0" name=""/>
        <dsp:cNvSpPr/>
      </dsp:nvSpPr>
      <dsp:spPr>
        <a:xfrm>
          <a:off x="6530451" y="1417639"/>
          <a:ext cx="2037490" cy="1662114"/>
        </a:xfrm>
        <a:prstGeom prst="roundRect">
          <a:avLst/>
        </a:prstGeom>
        <a:solidFill>
          <a:schemeClr val="tx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1" kern="1200" noProof="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b="1" kern="1200" noProof="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b="1" kern="1200" noProof="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noProof="0" dirty="0" smtClean="0"/>
            <a:t>Transformación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b="1" kern="1200" noProof="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1" kern="1200" noProof="0" dirty="0" smtClean="0"/>
            <a:t>Cambiar la enseñanza y el aprendizaje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600" kern="1200" noProof="0" dirty="0" smtClean="0"/>
            <a:t/>
          </a:r>
          <a:br>
            <a:rPr lang="es-MX" sz="4600" kern="1200" noProof="0" dirty="0" smtClean="0"/>
          </a:br>
          <a:endParaRPr lang="es-MX" sz="4600" kern="1200" noProof="0" dirty="0"/>
        </a:p>
      </dsp:txBody>
      <dsp:txXfrm>
        <a:off x="6611589" y="1498777"/>
        <a:ext cx="1875214" cy="1499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5181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3FBD0D23-4D08-4B63-911F-C4D9BB9AD325}" type="datetime1">
              <a:rPr lang="en-US"/>
              <a:pPr>
                <a:defRPr/>
              </a:pPr>
              <a:t>11/8/2013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958" tIns="46479" rIns="92958" bIns="4647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30"/>
            <a:ext cx="5486400" cy="4183063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5F934DA2-EADA-4D6C-A9C6-3F4602256D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78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6992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1436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9576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1032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7613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950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41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934DA2-EADA-4D6C-A9C6-3F4602256D1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5586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33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7693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440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98176" y="4416427"/>
            <a:ext cx="6410739" cy="449897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00724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70936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05188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2"/>
            <a:ext cx="5486400" cy="3737611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D080F-B408-4962-9827-9267E8A9FB4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310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085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861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299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35674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320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56907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8184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64513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92027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03524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276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6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256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77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498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785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005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EF0B1-E101-40A2-BA1D-82CFF5D34F95}" type="datetime1">
              <a:rPr lang="en-US" smtClean="0"/>
              <a:pPr>
                <a:defRPr/>
              </a:pPr>
              <a:t>11/8/2013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56E7C-359F-4030-8F39-D1ED88056BAC}" type="datetime1">
              <a:rPr lang="en-US" smtClean="0"/>
              <a:pPr>
                <a:defRPr/>
              </a:pPr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D2FF1-7DA1-471C-A9FD-256C7EE630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5314A0-429D-4B71-A26F-490F2FCAA1B2}" type="datetime1">
              <a:rPr lang="en-US" smtClean="0"/>
              <a:pPr>
                <a:defRPr/>
              </a:pPr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F078D-4B15-458A-A938-D40D8808C1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950D1F0-FC90-4E97-ACFC-409E9F7C517C}" type="datetime1">
              <a:rPr lang="en-US" smtClean="0"/>
              <a:pPr>
                <a:defRPr/>
              </a:pPr>
              <a:t>11/8/2013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charset="0"/>
              <a:ea typeface="ＭＳ Ｐゴシック" pitchFamily="-106" charset="-128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charset="0"/>
              <a:ea typeface="ＭＳ Ｐゴシック" pitchFamily="-106" charset="-128"/>
            </a:endParaRPr>
          </a:p>
        </p:txBody>
      </p:sp>
      <p:sp>
        <p:nvSpPr>
          <p:cNvPr id="10" name="Right Triangle 9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8041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8041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C876-B32E-4D96-ACE0-733FBBB16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7A0F8B-AC0F-4E64-8705-ADADE2CB9A88}" type="datetime1">
              <a:rPr lang="en-US" smtClean="0"/>
              <a:pPr>
                <a:defRPr/>
              </a:pPr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0EE1E-74DD-44BE-BF87-09393632BF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546A9-907B-4E13-8701-B03C562CDD9D}" type="datetime1">
              <a:rPr lang="en-US" smtClean="0"/>
              <a:pPr>
                <a:defRPr/>
              </a:pPr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B0F9F-E357-4D44-84D3-7EAC024AB1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29E39-DBA4-42F5-8F9C-6F2A3BE5A8D9}" type="datetime1">
              <a:rPr lang="en-US" smtClean="0"/>
              <a:pPr>
                <a:defRPr/>
              </a:pPr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5F703-8F3A-4F96-8D57-1E13E81D38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A2FC7-C30F-49C7-B32F-80E233C88C5C}" type="datetime1">
              <a:rPr lang="en-US" smtClean="0"/>
              <a:pPr>
                <a:defRPr/>
              </a:pPr>
              <a:t>11/8/2013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820B4-808F-446D-9BCE-E6495C3160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C35EEB-4E5F-4B54-B6B4-230B9A151B0A}" type="datetime1">
              <a:rPr lang="en-US" smtClean="0"/>
              <a:pPr>
                <a:defRPr/>
              </a:pPr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471FA-42C5-4F5F-BC23-C380413D1B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9C4AC7-407C-483D-B55D-3AE988781813}" type="datetime1">
              <a:rPr lang="en-US" smtClean="0"/>
              <a:pPr>
                <a:defRPr/>
              </a:pPr>
              <a:t>11/8/2013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A88F4-5B15-4F08-9248-68720A6484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15DFBC-CA5E-4BD8-B903-980F36C04C14}" type="datetime1">
              <a:rPr lang="en-US" smtClean="0"/>
              <a:pPr>
                <a:defRPr/>
              </a:pPr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5B1AD5-8B26-4CE5-A7AB-59966C65BDF3}" type="datetime1">
              <a:rPr lang="en-US" smtClean="0"/>
              <a:pPr>
                <a:defRPr/>
              </a:pPr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A9D45-78B0-442E-B78B-3D4C9261DA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6B6B6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ea typeface="ＭＳ Ｐゴシック" pitchFamily="-106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2"/>
            <a:endParaRPr lang="en-US" smtClean="0"/>
          </a:p>
        </p:txBody>
      </p:sp>
      <p:pic>
        <p:nvPicPr>
          <p:cNvPr id="25604" name="Picture 10" descr="icon_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32825" y="6410325"/>
            <a:ext cx="388938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>
          <a:xfrm>
            <a:off x="6934200" y="6324600"/>
            <a:ext cx="1524000" cy="533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FBFBF"/>
                </a:solidFill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4C3B50DB-6D6A-452C-A5D3-FC333B608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7" name="Freeform 21"/>
          <p:cNvSpPr>
            <a:spLocks/>
          </p:cNvSpPr>
          <p:nvPr userDrawn="1"/>
        </p:nvSpPr>
        <p:spPr bwMode="auto">
          <a:xfrm>
            <a:off x="1376363" y="-3175"/>
            <a:ext cx="7256462" cy="128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16" y="0"/>
              </a:cxn>
              <a:cxn ang="0">
                <a:pos x="4560" y="810"/>
              </a:cxn>
              <a:cxn ang="0">
                <a:pos x="0" y="810"/>
              </a:cxn>
              <a:cxn ang="0">
                <a:pos x="0" y="0"/>
              </a:cxn>
            </a:cxnLst>
            <a:rect l="0" t="0" r="r" b="b"/>
            <a:pathLst>
              <a:path w="4560" h="810">
                <a:moveTo>
                  <a:pt x="0" y="0"/>
                </a:moveTo>
                <a:lnTo>
                  <a:pt x="3216" y="0"/>
                </a:lnTo>
                <a:lnTo>
                  <a:pt x="4560" y="810"/>
                </a:lnTo>
                <a:lnTo>
                  <a:pt x="0" y="81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ea typeface="ＭＳ Ｐゴシック" pitchFamily="-106" charset="-128"/>
            </a:endParaRPr>
          </a:p>
        </p:txBody>
      </p:sp>
      <p:sp>
        <p:nvSpPr>
          <p:cNvPr id="25607" name="Title Placeholder 2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6096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" name="Footer Placeholder 30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6705600" cy="533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E4A11B"/>
                </a:solidFill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marL="457200" indent="-4572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Geneva" pitchFamily="-108" charset="-128"/>
          <a:cs typeface="Geneva" pitchFamily="-108" charset="-128"/>
        </a:defRPr>
      </a:lvl1pPr>
      <a:lvl2pPr marL="457200" indent="-4572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-108" charset="0"/>
          <a:ea typeface="Geneva" pitchFamily="-108" charset="-128"/>
          <a:cs typeface="Geneva" pitchFamily="-108" charset="-128"/>
        </a:defRPr>
      </a:lvl2pPr>
      <a:lvl3pPr marL="457200" indent="-4572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-108" charset="0"/>
          <a:ea typeface="Geneva" pitchFamily="-108" charset="-128"/>
          <a:cs typeface="Geneva" pitchFamily="-108" charset="-128"/>
        </a:defRPr>
      </a:lvl3pPr>
      <a:lvl4pPr marL="457200" indent="-4572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-108" charset="0"/>
          <a:ea typeface="Geneva" pitchFamily="-108" charset="-128"/>
          <a:cs typeface="Geneva" pitchFamily="-108" charset="-128"/>
        </a:defRPr>
      </a:lvl4pPr>
      <a:lvl5pPr marL="457200" indent="-4572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-108" charset="0"/>
          <a:ea typeface="Geneva" pitchFamily="-108" charset="-128"/>
          <a:cs typeface="Geneva" pitchFamily="-108" charset="-128"/>
        </a:defRPr>
      </a:lvl5pPr>
      <a:lvl6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-108" charset="0"/>
        </a:defRPr>
      </a:lvl6pPr>
      <a:lvl7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-108" charset="0"/>
        </a:defRPr>
      </a:lvl7pPr>
      <a:lvl8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-108" charset="0"/>
        </a:defRPr>
      </a:lvl8pPr>
      <a:lvl9pPr marL="22860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90000"/>
        </a:spcBef>
        <a:spcAft>
          <a:spcPts val="600"/>
        </a:spcAft>
        <a:defRPr b="1">
          <a:solidFill>
            <a:srgbClr val="0091B2"/>
          </a:solidFill>
          <a:latin typeface="+mn-lt"/>
          <a:ea typeface="Geneva" pitchFamily="-108" charset="-128"/>
          <a:cs typeface="Geneva" pitchFamily="-108" charset="-128"/>
        </a:defRPr>
      </a:lvl1pPr>
      <a:lvl2pPr marL="742950" indent="-285750" algn="l" rtl="0" eaLnBrk="0" fontAlgn="base" hangingPunct="0">
        <a:spcBef>
          <a:spcPts val="800"/>
        </a:spcBef>
        <a:spcAft>
          <a:spcPct val="0"/>
        </a:spcAft>
        <a:buClr>
          <a:srgbClr val="E4A11B"/>
        </a:buClr>
        <a:buSzPct val="75000"/>
        <a:buBlip>
          <a:blip r:embed="rId3"/>
        </a:buBlip>
        <a:defRPr sz="1700">
          <a:solidFill>
            <a:srgbClr val="6B6B6B"/>
          </a:solidFill>
          <a:latin typeface="+mn-lt"/>
          <a:ea typeface="Geneva" pitchFamily="-108" charset="-128"/>
          <a:cs typeface="Geneva"/>
        </a:defRPr>
      </a:lvl2pPr>
      <a:lvl3pPr marL="914400" indent="177800" algn="l" rtl="0" eaLnBrk="0" fontAlgn="base" hangingPunct="0">
        <a:spcBef>
          <a:spcPts val="800"/>
        </a:spcBef>
        <a:spcAft>
          <a:spcPct val="0"/>
        </a:spcAft>
        <a:buChar char="•"/>
        <a:defRPr sz="1700">
          <a:solidFill>
            <a:srgbClr val="6B6B6B"/>
          </a:solidFill>
          <a:latin typeface="+mn-lt"/>
          <a:ea typeface="Geneva" pitchFamily="-108" charset="-128"/>
          <a:cs typeface="Geneva"/>
        </a:defRPr>
      </a:lvl3pPr>
      <a:lvl4pPr marL="1600200" indent="-2286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har char="–"/>
        <a:defRPr sz="1700">
          <a:solidFill>
            <a:srgbClr val="6B6B6B"/>
          </a:solidFill>
          <a:latin typeface="+mn-lt"/>
          <a:ea typeface="Geneva" pitchFamily="-108" charset="-128"/>
          <a:cs typeface="Geneva"/>
        </a:defRPr>
      </a:lvl4pPr>
      <a:lvl5pPr marL="2057400" indent="-2286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har char="»"/>
        <a:defRPr sz="1700">
          <a:solidFill>
            <a:srgbClr val="6B6B6B"/>
          </a:solidFill>
          <a:latin typeface="+mn-lt"/>
          <a:ea typeface="Geneva" pitchFamily="-108" charset="-128"/>
          <a:cs typeface="Geneva"/>
        </a:defRPr>
      </a:lvl5pPr>
      <a:lvl6pPr marL="2514600" indent="-228600" algn="l" rtl="0" fontAlgn="base">
        <a:lnSpc>
          <a:spcPct val="115000"/>
        </a:lnSpc>
        <a:spcBef>
          <a:spcPct val="20000"/>
        </a:spcBef>
        <a:spcAft>
          <a:spcPct val="0"/>
        </a:spcAft>
        <a:defRPr sz="1700">
          <a:solidFill>
            <a:srgbClr val="6B6B6B"/>
          </a:solidFill>
          <a:latin typeface="+mn-lt"/>
          <a:ea typeface="Geneva" pitchFamily="-108" charset="-128"/>
        </a:defRPr>
      </a:lvl6pPr>
      <a:lvl7pPr marL="2971800" indent="-228600" algn="l" rtl="0" fontAlgn="base">
        <a:lnSpc>
          <a:spcPct val="115000"/>
        </a:lnSpc>
        <a:spcBef>
          <a:spcPct val="20000"/>
        </a:spcBef>
        <a:spcAft>
          <a:spcPct val="0"/>
        </a:spcAft>
        <a:defRPr sz="1700">
          <a:solidFill>
            <a:srgbClr val="6B6B6B"/>
          </a:solidFill>
          <a:latin typeface="+mn-lt"/>
          <a:ea typeface="Geneva" pitchFamily="-108" charset="-128"/>
        </a:defRPr>
      </a:lvl7pPr>
      <a:lvl8pPr marL="3429000" indent="-228600" algn="l" rtl="0" fontAlgn="base">
        <a:lnSpc>
          <a:spcPct val="115000"/>
        </a:lnSpc>
        <a:spcBef>
          <a:spcPct val="20000"/>
        </a:spcBef>
        <a:spcAft>
          <a:spcPct val="0"/>
        </a:spcAft>
        <a:defRPr sz="1700">
          <a:solidFill>
            <a:srgbClr val="6B6B6B"/>
          </a:solidFill>
          <a:latin typeface="+mn-lt"/>
          <a:ea typeface="Geneva" pitchFamily="-108" charset="-128"/>
        </a:defRPr>
      </a:lvl8pPr>
      <a:lvl9pPr marL="3886200" indent="-228600" algn="l" rtl="0" fontAlgn="base">
        <a:lnSpc>
          <a:spcPct val="115000"/>
        </a:lnSpc>
        <a:spcBef>
          <a:spcPct val="20000"/>
        </a:spcBef>
        <a:spcAft>
          <a:spcPct val="0"/>
        </a:spcAft>
        <a:defRPr sz="1700">
          <a:solidFill>
            <a:srgbClr val="6B6B6B"/>
          </a:solidFill>
          <a:latin typeface="+mn-lt"/>
          <a:ea typeface="Geneva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C3B50DB-6D6A-452C-A5D3-FC333B6081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728" r:id="rId13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3005518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nt-institute.org/knowledge-library/articles/2011-9-1/common-core-state-standards-principles-of-developmen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demathematics.org/index.php/standard-2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" name="AutoShape 2" descr="data:image/jpeg;base64,/9j/4AAQSkZJRgABAQAAAQABAAD/2wCEAAkGBhQSEBUUExQWFRUUGBYYFxgYGBgaGBgXGBcWGRUfGBUXHCceGBkjHBUXHy8gJSgpLCwtFx4xNTAqNSYrLCkBCQoKDgwOGg8PGi8kHCQ0LCktKSwuLC4qLCwsLCwqLCwsLCwpLCwsLCwsLCwsKiwsLCwsLCksLCwsLCwsLCwpLP/AABEIAMIBAwMBIgACEQEDEQH/xAAcAAEAAQUBAQAAAAAAAAAAAAAABwMEBQYIAQL/xABGEAABAwIDBQYDBQUECQUAAAABAAIRAwQSITEFBkFRYQcTInGBkTKhsRRCUtHwI2JyweEVgpLxCDNEY3OTssLDJDVTg7P/xAAaAQEAAwEBAQAAAAAAAAAAAAAAAQIDBAUG/8QAKBEAAgIBBQABBAEFAAAAAAAAAAECEQMEEiExQRMiMlFhkUJxgbHB/9oADAMBAAIRAxEAPwCcUREAREQBERAEREAREQBEWG3u3kZY2j67syIaxv4nu+EeWpPQFAXG2t4be0ZjuKraY4Tqf4WjN3oFrNTtgsO7c5r3lzYhhY5rnSYyJEe6gneDb9a7rGrVeXEmB06BugCwr6Mmc+saD1Jz9oVbLUdBWXbfaPJx061Mc4a4eoDpHstv2FvXa3gJt6zahGrdHjzY6CB1iFyg6i9riDJjI+KPYD+qymyb19Go2pTc5j2GWn7zSDz5fn1UWGjrFFre4m9ov7YPMCqyG1GjnwcP3XDP3HBbIrlQiIgCIiAIiIAiIgCIiAIiIAiIgCIiAIiIAiIgCIiAIiIAiIgChn/SFvag+y0x8H7R/m/JokfugmP4lMyiXt1sXVTbBomMTT0NVzA35sPuFWTSXJaKbfBC2z2Y4b+ipE2D2bNqU8dSZOnCFre7+yBSvSKk4KbjnGWuXups2NUpupju3NcOhC48s5XUejuwY403LsiXanZfVpte/GCB8MTOWk/Raw6m5hDSYcP8vXlHJdG3NAOYRGoUCb923c1yOp9tR9SpxZG5bWRmwxUd0TaOyPaxZtGiwGBUFSm9v91zgPR1MZ/mp+XM/Y3Te/bFAgEhveOd0ApPbJ9S0eq6YXXE4WERFYgIiIAiIgCIiAIiIAiIgCIiAIiIAiIgCIiAIiIAiIgCIiALVN+bQOFMkaGfVrgW/Mra1id5qAdQJOrS2PUgFZZlcGb6eW3Iv4/k0WpscgirSY15iHtJAxDhBIj3Xmy7Mi4DhSFDHq1p6cYEeyzVnVAmeCoWtUvrOOmEZA66ZLz11wett5ssL29quqFrK7aRzw4mziAyMZ/RRxvrsSvWd3xLXta04nDTLSOpkZKV7a0p1aX7RjXYScnAH6qlR2ayvWp0cIwBzSWjIQzxacvCFaEmmqM8sE07LfsY3Kda0HXFQQ+uAGjiKepJ6uIGXJo5qSl41sCBkAsXvPt9tnavrOzwiGt/E8/CPf5Ar0ukeO+WUN6d8rbZ9PFXf4nfBTbnUf8Awt5dTAHNRltTt0rn/U0aVIcDULqjj6NwgfNR9tvaVW5rOr1nF9SodfutHAAcGjgFha1QE5TPVV3E0SXs/tovhOLuqvQsjLphc35reN0e1+hdPFKu3uKpIAMzTc46CTmxx4A5HmoCo1ZA/Wf5/VXQcdSMxkeRB/PUJYo60RaN2V72G6tu6qOmrRAEnV9M/A48yPhPoeK3lXRUIiIAiIgCIiAIiIAiIgCIiAIiIAiIgCIvHFAeF4mJE8uPsvpYW+3Ns6xLqlvSc92r8Ix/8weKfVQxtTeS82Xe1KDLiqW0nkNDzjaWGHNlrpA8JGkIDoAlajvFvVTNKpSAc2s1zWvY5pygh0h2jmkRBGuIK/3J3qZf2oqgAPBw1G/hcOU54TqPbgqO9+wg8Cu0eJgh/Wnrn1br5F3RZZb2OjXDW9Wa3Ul7PCYcDiB8xoVRqUjhJIOKPuvj0zAHzXxb3QovDH/CdDw6CeYkrJVq1OJn9eS85Hrpr0x9vcVMEBsYoa0fecTkMhot+2HscUKYkA1Dm53HPgDrA/qtY3Losr131JBFLJjeJcdXRyGg/ot6XZp8dLczz9Tl3PaugoU7Ydtuub2jZUz4WHxAfiIzJ8hI9DzU1OOS58rEVtrXdd7i1lN7mNfycXYdfIH3W2SVRMMUd0qMza7qU3UMJEZa8VGW1NkGnWdTPBxE9OB9lMNtdu+GWPykPZoR1bwPlIWib5sb9pcRrgDh8wf+n5riwSe5pndqIpxUkarTt8FQtPCfcf5fJXbiAfSP5j2zXlSkS/F+IYvbVVK9GCeg/kuw4GZ/creQ2l1Rq6MxYKg/3bvi9jB9F0cDK5KoOktB5x7EBdL7i7QNawokmXMb3bvNnh94AVolWjPoiK5UIiIAiIgCIiAIiIAiIgCIiAIiIDxzkhfB1VRAFAXavTB2pWy+7T//ADYpw2xtBtC3q1XGBTY5066DLLjnGXVc4bQv6lxVdVquL3vzJyz5ZDIAAAeiIG69iN/gua1GYFRgcBzcx3DrDnH0Uw3VwxrfGQGnLPjOURxJ0hQFuBbMN0/vKwoBtIuDyQIc2pTLciRiz4dOikR+81NlRldlUXFs7DQuCW+Km7RtQiPgdAnKDHNAZe73WpVmeDTQB0jL1z91gbzcctBhjz0zd9Fsu7+9drXeaFJz8TAcOMEFzQYJaTmQOueXRZ0nOPn+tVzvBF9cHTHUSXD5Ii3Y2NdUdpPrEGnTawYmnUifB4RpPiidQHdFL1KqHAFpkHQhYbaocGOwsDmgEnMhxPmFabE2gQ2GsOubc49yZlaxW3gxk93Js5UK9n+Gq26JEzc1iZ4h2Et+SmSnXD2S3l6hQD2dXOGtdUpPiwvA5w5wd/1NWWoVwN9K6yG50dkU6XeupNAgEmOJUfb5bHqljK7RiAlro1Acciek5eqkqhdAshtRrA7UPbwykTIjjxVpeFtKlEyGjX6+i4YzcZWelPGpx2kO2F4IcHZQMgeHMe6qOuA5pIOYmfISAvd43sNUljYmZPP0WGsKnjM6cuZ4fn6L0Iu1Z5M47ZUZKg2C3FqQ4/zU/wDZDcY9nk8O8cJ5kBs/Nc4PvDUrSMgMm+TdP11XSXY6Gf2RRwc6uL+I1HTPpCuuyj6N1REVygREQBERAEREAREQBERAERa7vR2gWdhlXqjHwps8VQ8vCPhHV0BAbEih8/6R1v3oaLSsWTGLGzF6UxkfLEpcoVcTQYIkAwdRI0PUID7IXqIgMXvPUpttKr6oljG4yJIksIc0Zc3NAXMVer4suEaLpbfa7FPZ104gOAo1BB0Jc0tE+pC573e2TVvqgpUaTHOBbLxkA2RJcWnDEcS2fVQDL7C3fc+l9pdDqdKoxr2nU5Bx9IEeq3zfDYtK2q0a9FgZb3B7m4Y2GiH/AAuw6AjN3IOptW4bC3UpW9mLaAcTf2jozc4jM5/LyCt94Nym3VNtI1XsYHNcQIOYDgSJ0JDvl5zINNttpMb9koVThvLK5p0RAIx0XPDSZ0LS2P8AJylQZq0fsWgXse6lTc9gAa4tBc0CIhxE5QFeID4rU5aRzCwdqQwxyMLPrEX1uWvkcZKApbRuTRexzdHF0jnkCR8iVBe0G/2ftcOdIp4y1x/3VT4T/hLT/dU27UM06M/dqtB8i1369FrvaVuabu1FWmyalEukAZupHxR1LSQR/eVJxtF4yp2XFCkxzZa5rgRPAtIPEHiFq2810xjS1oaOjch/mtL3VrCmK1KrUNNrg0ipOTA1xxGNdHEQOIC3PZGwmFrHnx4gHA65ESCPdedkx7KbZ6kM/wAnFEf7RsS2m6q8Z8BwbOk9eiwFjbEsL+ZIHoP6qQu0ege5aymDxe6ODWwJPq8exWhPaaQ7p0SHEmDIkiOC6sMricWZVIx1VjmPmCBOR4eSmzsA3jB761c7WKtMHnkKgHs0+hWj7pbqPvCMeTJzPEkchz69VKWz+zmhSLH0w5j6ZBaQ4wY4OacnA6EcQpeaMXREcEpKyTUVhs2u2MIa1juIECeqv10J2rRztU6YREUkBERAEREAREQBEWM3k28yztalepowZDi5x+Fo6k/zPBAaR2qdoz7U/ZLUgXD24n1Ne6adIH4zPoCDxygOvYOe4uqVC4kkuOcuJ1JcTJPVX9XalS6r1q9Qy6o6T5kyY6DJWtxUzDRqVIM52fWlsy+ZUrkClQ/aGQSXOb8AgAk+KCfJTpZdqlg9wb34aT+NlRo/xFsfNc1CsWu8JjDkD14n6BbJu/tvHXpsqUqZJOTwMJ0OoHhMxyGqrJ0my0VbSOm7e9Y9ocxwc06OaQQfIjJaRv5vndWFdmBtJ1Gq2WFzXSHNgPBIcOYP97orLZ9LA4GmTTJ1LDhnzAyPqCq2/wDYvuNnmYe+iRUaYh0CQ/TI+Ek8PhWEM8Zdl9Rppxi3FmHb2w1XCKlvSeMjkXDMEEazxAKuNkdo9lTrPq/YzSqVAA91Mh0xMZHCOJzUaUiqwK6DyVPIv6ia7XtUsX6vez+Jh/7ZWbsN6LWtAp3FJxPDEA7/AAmCudnvhUhWQ0Wea7OoSvVA27G/txaObDzUpZTTcZEccJPwHyy5gqbtmbUp16LatN0seJB5cweRByhDfHlU+PS7VOtTBHkvatTCCTJjkCT6AarUtnb5uqVajSGmnS7wudmH4I/Z+EgAukOaR5eZGt0X23KfhZydUpg+WZ+kj1VhtjeoU7GrcCqWBr3huFrS5xGVNoLwWjFA4HKTwVTbu02voMdT8UnGOctBDQeRxuj+6VEm8G0Ztm0ZMCq+oeWbWNH0cnZJqrrgvqEu+JxLnRkPFOKIyGc6KQt3d4KVC0p0jimm2Gl0GRwBI/JaO+zhodxIP0cR+uoWetsOFoPSf1wUrDGaqY+aUHcTMbV21Te172B9UuaGloECAXGJORknhK0G12JVu7h0NAAIxHRreQnh/RbDtG5fXecIwsOQ0kgZACMlf7P2cKbIGupVcWlXjL5NU32jZdgVbezYAXA4Ro3xEniZGQ9SrvaG/L3iKTe7HPV/5N+fmtWhfTB7LfHpccOe3+zDJqck+Ol+jK2O1ajKgqNccUzMyTzmdQpM3e26LmmTEPbAcOGehHQwfZRB9qLfuwsruvvEbe4DyfC7wvB/DzHUa+/NaZI7lwY45UyYEVK2uW1GhzHBzToQZCqrlOoIiIAiIgCIiAKBO3He/va/2ZjvBQkEc6seIn+H4R1xc1Pa5B2jUNS5qOqT4XOc+eeIkg9S6UB5Zs7qj4tTmfM6fJfdlbEy46nT+S+SwvMnQZ+Z4K8L/CFIMLVaR6mT5yslsE/+qo/8Rn1Ctr+nmZVxuq6buiDqHg+0n+SrP7WWh9yJrsav7UBZ+4vAGkdDI6QtMbXOLIxzKuxijp+a8ez3GRhb3Ye0PaIDs45Z6ei+zdQtp2tu4O4ZSoU2U+7c4ggGSH5kOM5iQI5LULnYl0D/AKsu/hz/AKr0Y5Yv0+ey6ScX0Kl1Kvt2yHXTJpio3PE05iIOZ8tfRYatZ1KYJqNc2ImRpMx5TB9lIW4OzC2i7G3Ca0OByxYYETy1JjqpyTSiMGmlLIr85NU2lTbTuH026ZEDlM5eWS2bdDeypaCoB4qeFz3MMxiaPDGeUkgHosfvrun9lqi5a9zm1CGuBGhjIgjgYiOZHNYt1yBSqmdaYA9XtVoSuKMsuLZqHX9zedk9uVRpAuKDHN50iWkeTXEg+UhXW1Sy+e+7sXurEtBq28xV8MQCzIlngaPDPMTwh+0rh0LY7B2Eh7HFj25hzSQQehGYWiLNvpklbGrD+zscODoqSHfdqEmQBAgBzjlGpKja8YH3Hdj4QSPMNdmfVbxs7fkVWdzfTnkLhgGIdajAIcOoz6cVg7/dOrbPdVMVqLz+yrMOJhDomSPhM8D6StIcss3ceDF17QvIEa4vbwj6Ssk61wiIziPKf6KpZvzJMeEE/QD5kLypVnPWfqumuTGzylQEiFcVjGXJU6Lv6Lyu/I/ryVyjLOrtANgmcBMf1PRZS0BqRgY5wj7rSforfZO7pvHMo5hohz3D7rQc46nQefRTJZs7qm2mwBrGANa0DIAaLGeTaaQhuIvZsCs7SjVP/wBbvyX0Nzbonw0XesD6lSp3zuef6+SstpbdFIR8R48PosnnZvj0290jUthbuX9F+JhazmC6QfMNBBUh0XOwjGAHRnExPGJzhaoN8h94OHkQfqAqVTe6nxe7/lz/AORYSy32dsdBkj5/3/Rt1W6DY65DzOgVZaXa7xNe8FjaryMs4Y0TA0bicTw1n3W12dN0S+AT90aN9eJ5lIy3GWXC8bqRcoiK5iEREAXL3aE6i7adx3AimapJzydUEB5H7uOTHVdIbw3/AHFpXqggGnSqOBJgYg04czzMD1XKTyS6devr/VAVxAEL67yAvhlNeVCpBSuHSvdiEMvKLyYGMAn+IED5kL5rDIecfr2VLuJlvHh9f5qGrVExdNMlYvjNXtverWt695bai+n9kcazKjcTmGW93nGHERJOROEjLLMys/svYtw+gysaL2tqNDgMiYOYkNMiRnovOenkj1I6iEvS+78HVUC+JgSRMecZZr4dSjJ0jzBH1C+MIOhKosTLPJH8mnbx1Xuo1CWxNWkXgmYc1jmkD90HRbjsm+D6NJ7cjgb9IcPcfJfVPdwVcYLcbajYLcYYQ4wCQ4tcNADwzb1yq7udnF5RGE1qRYY8Mu8Hi8Z+DxHDoAWiTrz3eJyjRzrLGMr8Mm2+DmltRoe065ZEeRWFu9yrB4LsT6bMsTGvEEzIzIJHkFlb7Zr7c4X5fhcBiDh+aofbKghzWueRoTRc6PJwWK3RdG7UJ06sjbeSxpU7o93TwNDGgAg8OInNW9CtCu97LjHdPcTmdRyPrp5LFscu3F9qPK1HM3Rl2XU6rNbvbzVbVxFNwdTd8dJ+dNwOstOh6ha9Y2D6jajmR+ybjMzJExl1Va+szTt6FQOxd9JMD4Y4TOfsFZyKwxyq6N4fsmldtdUsDFSJqWrj4hmCTScfiblp9MgtZfcFjy0gggkOaQQQeORWL2Xc1GnvWF7O6IJqNxeE8PENCVuVtt632mBSvIpXGQp3IAAeeDardPX6cdseauGVnj4tGEN5AzhzTxGo9EdcVHABmFwOk5z7GZVtX2c+ncGg4+JtTu3YYIJxRkSPqFJWx92LejWAY2DTOMh3idjgYDi/CASQANYK1yZ1Cr9K49PLIm14ZfdLYn2W2HeACo4YqhGgPBoJ4NGXnKzNG5a4ZZ9OKxO17p0BrASOgKsG1ajA4MIDmAifMCc+fCea8+ef6r8PRw6W416ZfbG3G0QWggvOp4DoFptW7c8kk+c/rVWlxeg54vzVg++PNS22exhwRwqvfyXl7dCYGZXraIa01Kzg1o15+UczwGq1m/2xgMNPiPLVWNJ76hxOcDrlMxPQ8fqrQwuXZz6rWrEqj2T5u9sUU2Ne4DERIHBoI58XRqfQcSc2qVq4Gm0jMFrYPSFVWqVcHiyk5O2ERFJUIiICKe3u6eKNtTB8D3VHOHNzAwMnyxlQ4zJrTOpdl5BsHy8R/wAKlTt9rVMds3u4pAOIqcC9+Rb0gMa7rPRROzUqQXat36qtOSpsbJQBzMgqQEOlVbo5L1/PlJQGd3L3aN7d06ceCQ555MEF35eZC6SYwAAAQBkByHBR72UbKZa7PbcVnNY+4AeS4hoDPuCSeOvtyUhU3hwBBBBEggyCOBBGoUgp1bRjviaD5hW52LR/A32V8igFkzZFMaNAV0y3AC+l7KAxW8Oye/oObHiGbP4hp76eqgnearUpU6sPqMcHsEBzgRDRPHLMropy0LfbdGg6lWuC17nCKha2CC5sQcBGegJE5wVVoc3ZFNrsAUqlB9/jp0awe8QW43BonMEy3FI1z8WSvL/uu8YQ1lMBghjQImTJka6HUl3AnJfW9u9/2y2osdTP2prh4gGhpJylsOJ8Uty0nMaBYbYm6l9cOdUp0Xv7sMDhkHQ7FgLWuiW+EjLRVlHii0HTs3bY9m3unPJMPaQQODdNOfVWV6+kbemXtLg1zxgBiYLmy3+8Z8lSp7NvbOkGVe7pMfiw/aCWxILiMYyJJBy1E8tNa2vvQ5uFpNIlsYQw4hnmZg5eS5vjd8Has0VHkz21tndzQFvSMuquxOaJOZiJJ4CAJPVYzaFKjTuWUzjFFgaHgHE6ZOIgnnyWvVNqVHVMZe7ESDIJX2wOcZMknMk6n1XTDE12zmyZVJcIknZW2rCpcAMtqrqhMhxMkkZyfFA0klZW93jBd4u8pO4Ym5/4hqFQ7Nt1+6oGvUHjrDw/u0uHq4ifIDmsnvIGU2Q6C52YbyHM/wAlllwp+s10+aTdJL/B87L21W0NRjxz0J/l81n3Xoc2SM+aiW/22bch2EupkxI+6eRHUZjyPJZa33rJo42+EHKmeLjxI/dbz/FA4Fc/wTckl6dU88I3faPdrw65qCkQGgx0JAGOOhcCsZWs3kHxgAxBGvrwCqW9aFUub6mw8ZdkGganyXsfDCJ5b1uZ8WWrNhtI68czn6yrS/te7c12eH4Xc2ngerT8jmOKyFLaIGuucDiZ8lSubvGDIEcufqr8HK3JvklvsvD/ALCcZJHePDJ/CI08zPzW3rC7m2vd2Fu3/dg/4vFn1zWaXLLs6F0ERFBIREQEZ9vNDFY0Tyrf+Op+Sg0OgrpvtB3fN5YVabRNQQ+mOb2Zx5kYm/3lzLctLHYSDinMZiOczopAZcgCPrkvk33L5BU3uzXmL0Ug+jUcdTH1/ovqIB8j9FSx8lVtGl72saCS5zWgDUlxAA+aA8pE4WznAGuf1Ul9jO2rj7YLdtQ9xgqPcw5tEDLDPweJwmNVuV32OWFRxc1tWlPCnU8PoHtdHoshul2a2+z6xq031XvLSzxlsBpIJgNaM/CFFEm3L1eAL1CDxEhEB8krH31MOBY4AteCCDoQRBV+rS9pyJGozCA1Nm7VA0HMFFgfSkNIaMsmgEDyY3281itl7ys2ey4rvaXnuqQawGC9wqlkSdADVZJzgTrotuqkCoHDSoIPmoj7Qx+1bRgkte54j8OEk+mh9OihK2S3wYW/vbnal06pXeTAGTSQGB2bWM/C0NwkxmScyVQudwXEENqSdWh5mCCJh2uk5fksvug2H1J+FzmOBnTwhrgeUFvsQtmv7F1VpZTcGvAxU3HISNActOB81x5ckozo7sOGE4WyOKWxsLi12rTB/X61Wd3b2dTqXFNlQ4WE59YBOGeExHqqe19pF3hdbuZXaQ1+YDRGZn8Q4g9VSosyXoYW5Rtrk87PFQlSdomS62xTotzdTEDIFzQAQMsiRkOXRRttvbVJz3OfdMe4mTEuPsyVrtxbNccxP0XhtgNAFPw/stj1Lx/afdfa/hOBr3MJDXEtAaZ0lrz4h5hGFxdLnYvyGkDgOioVG5cgrWpPD6D+amMdhXLleXlmbO1CPBTGJ3E8AvPs5Y0veZqOyH7vOFrTdoVKbtThnhA9oWXtdpd89jfEZIEkQBJCvuXpjsfhc0mclue6O4tW6c172llDi45Fw/cHHz0W3budltKi7HXIqkaNAODzdObvLTzW8tbAgLOU/wAF4w/J4xgAAGQGQHQaL6RFkahERAEREAUN9rfZ27E68tmFwdJrNABLTqXAalp46wehymREBx04EDmqUE6rp7bnZdYXTy99LA86upuLJPMtHhJ6xJWs23YBah0vuK7hybgb88JU2CCcKyu6l8y3vKVarOCm7EYbiMgHDlI4xmp4tOxbZzNWVKn8VV3/AGYVnLHcKwo/BaUZ5uYHn3fJSwaSztvswQD3sZZikSB7OWTb2x2EAmtAOk0a4ngfuKKu1Uh21a4YG4WljAGaDDTYCIHGZyWoNCWRR0TS7Y9nH/aGjzZWH1Yr5nahs8/7Vb+tUD5OiFza0DjCpvjlKWDqu03poVRNOpTeObKjHfQqtT25ScYDgTyDmk+wMrkh1u06gKkLQAyMvIoDsD+0qfEx5gj+UL6NZh0c2T1H0XJ9pt67pf6u6rsjQCq6PaYWcte1baFIgufTrRlFSm0n3ZhPrKDkn7atqQ0xwMhaLbgVdu2uU5ODh1aytr6Fa1s/tsyd39B7HO1NJ0t0/wDjf+ZWwbh7fpXu1KVWkCMng4mhpkU35wHGNRyUE2ZranZYy3qG5tHuaGtdjou8TS3U4HaiI0M9IWCujJ+Fzg34mt+JvVoGo8lMVzXDGOe74WguPkBJ+igu+vGvcXtcaDpdge3MBpJLWvHFoGUrnzY3L6kdenyqP0spbdtXXbGut303uoh+IHw1HNyMGcvDByMala9bVgQCvu82lVuKeENYXg51Bia+MwRlq0r3Z2wqmHwweMScvcLfTyUFUmY6mPySuKPoOC+oCuRsaqOA919N2TUPAaxrx9F2KcX0zicGu0WTqY5FUXWoKzTdg1jwHPX+i+Kmx6rdWn2cfo1LiKZhnWLYzC3Tsu3QFa474t/ZUSDno5+rR1jJx9Oa1mpbOJgc45H2MFTvuZsj7NZUmRDi3E/+J2ZnyyHos5tJcFoJ3yZtERYGwREQBERAEREAREQBERAEREBypvgcN/dRlFxXiMo/au0WCAREB6vk6oiA9XhREB45U2a+n816iEHtbQrdewn/AN5Z/wAOr/0/1REBP2+Losa8fgj0JAPyXPm1XkMpQTnUpA9R4jB6ZD2XiKyIZUnDjw5Z8Mvosu+qe6OZ+Hn0RFf0g+rN3Hjj14+/qs5VMNMZa6eq8RF0TLsxn2l5+87XmeqylhTBiQDlxz4FEUlSvZ27XObLWnTUAqXAvUWTLoIiKCQiIg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data:image/jpeg;base64,/9j/4AAQSkZJRgABAQAAAQABAAD/2wCEAAkGBhQSEBUUExQWFRUUGBYYFxgYGBgaGBgXGBcWGRUfGBUXHCceGBkjHBUXHy8gJSgpLCwtFx4xNTAqNSYrLCkBCQoKDgwOGg8PGi8kHCQ0LCktKSwuLC4qLCwsLCwqLCwsLCwpLCwsLCwsLCwsKiwsLCwsLCksLCwsLCwsLCwpLP/AABEIAMIBAwMBIgACEQEDEQH/xAAcAAEAAQUBAQAAAAAAAAAAAAAABwMEBQYIAQL/xABGEAABAwIDBQYDBQUECQUAAAABAAIRAwQSITEFBkFRYQcTInGBkTKhsRRCUtHwI2JyweEVgpLxCDNEY3OTssLDJDVTg7P/xAAaAQEAAwEBAQAAAAAAAAAAAAAAAQIDBAUG/8QAKBEAAgIBBQABBAEFAAAAAAAAAAECEQMEEiExQRMiMlFhkUJxgbHB/9oADAMBAAIRAxEAPwCcUREAREQBERAEREAREQBEWG3u3kZY2j67syIaxv4nu+EeWpPQFAXG2t4be0ZjuKraY4Tqf4WjN3oFrNTtgsO7c5r3lzYhhY5rnSYyJEe6gneDb9a7rGrVeXEmB06BugCwr6Mmc+saD1Jz9oVbLUdBWXbfaPJx061Mc4a4eoDpHstv2FvXa3gJt6zahGrdHjzY6CB1iFyg6i9riDJjI+KPYD+qymyb19Go2pTc5j2GWn7zSDz5fn1UWGjrFFre4m9ov7YPMCqyG1GjnwcP3XDP3HBbIrlQiIgCIiAIiIAiIgCIiAIiIAiIgCIiAIiIAiIgCIiAIiIAiIgChn/SFvag+y0x8H7R/m/JokfugmP4lMyiXt1sXVTbBomMTT0NVzA35sPuFWTSXJaKbfBC2z2Y4b+ipE2D2bNqU8dSZOnCFre7+yBSvSKk4KbjnGWuXups2NUpupju3NcOhC48s5XUejuwY403LsiXanZfVpte/GCB8MTOWk/Raw6m5hDSYcP8vXlHJdG3NAOYRGoUCb923c1yOp9tR9SpxZG5bWRmwxUd0TaOyPaxZtGiwGBUFSm9v91zgPR1MZ/mp+XM/Y3Te/bFAgEhveOd0ApPbJ9S0eq6YXXE4WERFYgIiIAiIgCIiAIiIAiIgCIiAIiIAiIgCIiAIiIAiIgCIiALVN+bQOFMkaGfVrgW/Mra1id5qAdQJOrS2PUgFZZlcGb6eW3Iv4/k0WpscgirSY15iHtJAxDhBIj3Xmy7Mi4DhSFDHq1p6cYEeyzVnVAmeCoWtUvrOOmEZA66ZLz11wett5ssL29quqFrK7aRzw4mziAyMZ/RRxvrsSvWd3xLXta04nDTLSOpkZKV7a0p1aX7RjXYScnAH6qlR2ayvWp0cIwBzSWjIQzxacvCFaEmmqM8sE07LfsY3Kda0HXFQQ+uAGjiKepJ6uIGXJo5qSl41sCBkAsXvPt9tnavrOzwiGt/E8/CPf5Ar0ukeO+WUN6d8rbZ9PFXf4nfBTbnUf8Awt5dTAHNRltTt0rn/U0aVIcDULqjj6NwgfNR9tvaVW5rOr1nF9SodfutHAAcGjgFha1QE5TPVV3E0SXs/tovhOLuqvQsjLphc35reN0e1+hdPFKu3uKpIAMzTc46CTmxx4A5HmoCo1ZA/Wf5/VXQcdSMxkeRB/PUJYo60RaN2V72G6tu6qOmrRAEnV9M/A48yPhPoeK3lXRUIiIAiIgCIiAIiIAiIgCIiAIiIAiIgCIvHFAeF4mJE8uPsvpYW+3Ns6xLqlvSc92r8Ix/8weKfVQxtTeS82Xe1KDLiqW0nkNDzjaWGHNlrpA8JGkIDoAlajvFvVTNKpSAc2s1zWvY5pygh0h2jmkRBGuIK/3J3qZf2oqgAPBw1G/hcOU54TqPbgqO9+wg8Cu0eJgh/Wnrn1br5F3RZZb2OjXDW9Wa3Ul7PCYcDiB8xoVRqUjhJIOKPuvj0zAHzXxb3QovDH/CdDw6CeYkrJVq1OJn9eS85Hrpr0x9vcVMEBsYoa0fecTkMhot+2HscUKYkA1Dm53HPgDrA/qtY3Losr131JBFLJjeJcdXRyGg/ot6XZp8dLczz9Tl3PaugoU7Ydtuub2jZUz4WHxAfiIzJ8hI9DzU1OOS58rEVtrXdd7i1lN7mNfycXYdfIH3W2SVRMMUd0qMza7qU3UMJEZa8VGW1NkGnWdTPBxE9OB9lMNtdu+GWPykPZoR1bwPlIWib5sb9pcRrgDh8wf+n5riwSe5pndqIpxUkarTt8FQtPCfcf5fJXbiAfSP5j2zXlSkS/F+IYvbVVK9GCeg/kuw4GZ/creQ2l1Rq6MxYKg/3bvi9jB9F0cDK5KoOktB5x7EBdL7i7QNawokmXMb3bvNnh94AVolWjPoiK5UIiIAiIgCIiAIiIAiIgCIiAIiIDxzkhfB1VRAFAXavTB2pWy+7T//ADYpw2xtBtC3q1XGBTY5066DLLjnGXVc4bQv6lxVdVquL3vzJyz5ZDIAAAeiIG69iN/gua1GYFRgcBzcx3DrDnH0Uw3VwxrfGQGnLPjOURxJ0hQFuBbMN0/vKwoBtIuDyQIc2pTLciRiz4dOikR+81NlRldlUXFs7DQuCW+Km7RtQiPgdAnKDHNAZe73WpVmeDTQB0jL1z91gbzcctBhjz0zd9Fsu7+9drXeaFJz8TAcOMEFzQYJaTmQOueXRZ0nOPn+tVzvBF9cHTHUSXD5Ii3Y2NdUdpPrEGnTawYmnUifB4RpPiidQHdFL1KqHAFpkHQhYbaocGOwsDmgEnMhxPmFabE2gQ2GsOubc49yZlaxW3gxk93Js5UK9n+Gq26JEzc1iZ4h2Et+SmSnXD2S3l6hQD2dXOGtdUpPiwvA5w5wd/1NWWoVwN9K6yG50dkU6XeupNAgEmOJUfb5bHqljK7RiAlro1Acciek5eqkqhdAshtRrA7UPbwykTIjjxVpeFtKlEyGjX6+i4YzcZWelPGpx2kO2F4IcHZQMgeHMe6qOuA5pIOYmfISAvd43sNUljYmZPP0WGsKnjM6cuZ4fn6L0Iu1Z5M47ZUZKg2C3FqQ4/zU/wDZDcY9nk8O8cJ5kBs/Nc4PvDUrSMgMm+TdP11XSXY6Gf2RRwc6uL+I1HTPpCuuyj6N1REVygREQBERAEREAREQBERAERa7vR2gWdhlXqjHwps8VQ8vCPhHV0BAbEih8/6R1v3oaLSsWTGLGzF6UxkfLEpcoVcTQYIkAwdRI0PUID7IXqIgMXvPUpttKr6oljG4yJIksIc0Zc3NAXMVer4suEaLpbfa7FPZ104gOAo1BB0Jc0tE+pC573e2TVvqgpUaTHOBbLxkA2RJcWnDEcS2fVQDL7C3fc+l9pdDqdKoxr2nU5Bx9IEeq3zfDYtK2q0a9FgZb3B7m4Y2GiH/AAuw6AjN3IOptW4bC3UpW9mLaAcTf2jozc4jM5/LyCt94Nym3VNtI1XsYHNcQIOYDgSJ0JDvl5zINNttpMb9koVThvLK5p0RAIx0XPDSZ0LS2P8AJylQZq0fsWgXse6lTc9gAa4tBc0CIhxE5QFeID4rU5aRzCwdqQwxyMLPrEX1uWvkcZKApbRuTRexzdHF0jnkCR8iVBe0G/2ftcOdIp4y1x/3VT4T/hLT/dU27UM06M/dqtB8i1369FrvaVuabu1FWmyalEukAZupHxR1LSQR/eVJxtF4yp2XFCkxzZa5rgRPAtIPEHiFq2810xjS1oaOjch/mtL3VrCmK1KrUNNrg0ipOTA1xxGNdHEQOIC3PZGwmFrHnx4gHA65ESCPdedkx7KbZ6kM/wAnFEf7RsS2m6q8Z8BwbOk9eiwFjbEsL+ZIHoP6qQu0ege5aymDxe6ODWwJPq8exWhPaaQ7p0SHEmDIkiOC6sMricWZVIx1VjmPmCBOR4eSmzsA3jB761c7WKtMHnkKgHs0+hWj7pbqPvCMeTJzPEkchz69VKWz+zmhSLH0w5j6ZBaQ4wY4OacnA6EcQpeaMXREcEpKyTUVhs2u2MIa1juIECeqv10J2rRztU6YREUkBERAEREAREQBEWM3k28yztalepowZDi5x+Fo6k/zPBAaR2qdoz7U/ZLUgXD24n1Ne6adIH4zPoCDxygOvYOe4uqVC4kkuOcuJ1JcTJPVX9XalS6r1q9Qy6o6T5kyY6DJWtxUzDRqVIM52fWlsy+ZUrkClQ/aGQSXOb8AgAk+KCfJTpZdqlg9wb34aT+NlRo/xFsfNc1CsWu8JjDkD14n6BbJu/tvHXpsqUqZJOTwMJ0OoHhMxyGqrJ0my0VbSOm7e9Y9ocxwc06OaQQfIjJaRv5vndWFdmBtJ1Gq2WFzXSHNgPBIcOYP97orLZ9LA4GmTTJ1LDhnzAyPqCq2/wDYvuNnmYe+iRUaYh0CQ/TI+Ek8PhWEM8Zdl9Rppxi3FmHb2w1XCKlvSeMjkXDMEEazxAKuNkdo9lTrPq/YzSqVAA91Mh0xMZHCOJzUaUiqwK6DyVPIv6ia7XtUsX6vez+Jh/7ZWbsN6LWtAp3FJxPDEA7/AAmCudnvhUhWQ0Wea7OoSvVA27G/txaObDzUpZTTcZEccJPwHyy5gqbtmbUp16LatN0seJB5cweRByhDfHlU+PS7VOtTBHkvatTCCTJjkCT6AarUtnb5uqVajSGmnS7wudmH4I/Z+EgAukOaR5eZGt0X23KfhZydUpg+WZ+kj1VhtjeoU7GrcCqWBr3huFrS5xGVNoLwWjFA4HKTwVTbu02voMdT8UnGOctBDQeRxuj+6VEm8G0Ztm0ZMCq+oeWbWNH0cnZJqrrgvqEu+JxLnRkPFOKIyGc6KQt3d4KVC0p0jimm2Gl0GRwBI/JaO+zhodxIP0cR+uoWetsOFoPSf1wUrDGaqY+aUHcTMbV21Te172B9UuaGloECAXGJORknhK0G12JVu7h0NAAIxHRreQnh/RbDtG5fXecIwsOQ0kgZACMlf7P2cKbIGupVcWlXjL5NU32jZdgVbezYAXA4Ro3xEniZGQ9SrvaG/L3iKTe7HPV/5N+fmtWhfTB7LfHpccOe3+zDJqck+Ol+jK2O1ajKgqNccUzMyTzmdQpM3e26LmmTEPbAcOGehHQwfZRB9qLfuwsruvvEbe4DyfC7wvB/DzHUa+/NaZI7lwY45UyYEVK2uW1GhzHBzToQZCqrlOoIiIAiIgCIiAKBO3He/va/2ZjvBQkEc6seIn+H4R1xc1Pa5B2jUNS5qOqT4XOc+eeIkg9S6UB5Zs7qj4tTmfM6fJfdlbEy46nT+S+SwvMnQZ+Z4K8L/CFIMLVaR6mT5yslsE/+qo/8Rn1Ctr+nmZVxuq6buiDqHg+0n+SrP7WWh9yJrsav7UBZ+4vAGkdDI6QtMbXOLIxzKuxijp+a8ez3GRhb3Ye0PaIDs45Z6ei+zdQtp2tu4O4ZSoU2U+7c4ggGSH5kOM5iQI5LULnYl0D/AKsu/hz/AKr0Y5Yv0+ey6ScX0Kl1Kvt2yHXTJpio3PE05iIOZ8tfRYatZ1KYJqNc2ImRpMx5TB9lIW4OzC2i7G3Ca0OByxYYETy1JjqpyTSiMGmlLIr85NU2lTbTuH026ZEDlM5eWS2bdDeypaCoB4qeFz3MMxiaPDGeUkgHosfvrun9lqi5a9zm1CGuBGhjIgjgYiOZHNYt1yBSqmdaYA9XtVoSuKMsuLZqHX9zedk9uVRpAuKDHN50iWkeTXEg+UhXW1Sy+e+7sXurEtBq28xV8MQCzIlngaPDPMTwh+0rh0LY7B2Eh7HFj25hzSQQehGYWiLNvpklbGrD+zscODoqSHfdqEmQBAgBzjlGpKja8YH3Hdj4QSPMNdmfVbxs7fkVWdzfTnkLhgGIdajAIcOoz6cVg7/dOrbPdVMVqLz+yrMOJhDomSPhM8D6StIcss3ceDF17QvIEa4vbwj6Ssk61wiIziPKf6KpZvzJMeEE/QD5kLypVnPWfqumuTGzylQEiFcVjGXJU6Lv6Lyu/I/ryVyjLOrtANgmcBMf1PRZS0BqRgY5wj7rSforfZO7pvHMo5hohz3D7rQc46nQefRTJZs7qm2mwBrGANa0DIAaLGeTaaQhuIvZsCs7SjVP/wBbvyX0Nzbonw0XesD6lSp3zuef6+SstpbdFIR8R48PosnnZvj0290jUthbuX9F+JhazmC6QfMNBBUh0XOwjGAHRnExPGJzhaoN8h94OHkQfqAqVTe6nxe7/lz/AORYSy32dsdBkj5/3/Rt1W6DY65DzOgVZaXa7xNe8FjaryMs4Y0TA0bicTw1n3W12dN0S+AT90aN9eJ5lIy3GWXC8bqRcoiK5iEREAXL3aE6i7adx3AimapJzydUEB5H7uOTHVdIbw3/AHFpXqggGnSqOBJgYg04czzMD1XKTyS6devr/VAVxAEL67yAvhlNeVCpBSuHSvdiEMvKLyYGMAn+IED5kL5rDIecfr2VLuJlvHh9f5qGrVExdNMlYvjNXtverWt695bai+n9kcazKjcTmGW93nGHERJOROEjLLMys/svYtw+gysaL2tqNDgMiYOYkNMiRnovOenkj1I6iEvS+78HVUC+JgSRMecZZr4dSjJ0jzBH1C+MIOhKosTLPJH8mnbx1Xuo1CWxNWkXgmYc1jmkD90HRbjsm+D6NJ7cjgb9IcPcfJfVPdwVcYLcbajYLcYYQ4wCQ4tcNADwzb1yq7udnF5RGE1qRYY8Mu8Hi8Z+DxHDoAWiTrz3eJyjRzrLGMr8Mm2+DmltRoe065ZEeRWFu9yrB4LsT6bMsTGvEEzIzIJHkFlb7Zr7c4X5fhcBiDh+aofbKghzWueRoTRc6PJwWK3RdG7UJ06sjbeSxpU7o93TwNDGgAg8OInNW9CtCu97LjHdPcTmdRyPrp5LFscu3F9qPK1HM3Rl2XU6rNbvbzVbVxFNwdTd8dJ+dNwOstOh6ha9Y2D6jajmR+ybjMzJExl1Va+szTt6FQOxd9JMD4Y4TOfsFZyKwxyq6N4fsmldtdUsDFSJqWrj4hmCTScfiblp9MgtZfcFjy0gggkOaQQQeORWL2Xc1GnvWF7O6IJqNxeE8PENCVuVtt632mBSvIpXGQp3IAAeeDardPX6cdseauGVnj4tGEN5AzhzTxGo9EdcVHABmFwOk5z7GZVtX2c+ncGg4+JtTu3YYIJxRkSPqFJWx92LejWAY2DTOMh3idjgYDi/CASQANYK1yZ1Cr9K49PLIm14ZfdLYn2W2HeACo4YqhGgPBoJ4NGXnKzNG5a4ZZ9OKxO17p0BrASOgKsG1ajA4MIDmAifMCc+fCea8+ef6r8PRw6W416ZfbG3G0QWggvOp4DoFptW7c8kk+c/rVWlxeg54vzVg++PNS22exhwRwqvfyXl7dCYGZXraIa01Kzg1o15+UczwGq1m/2xgMNPiPLVWNJ76hxOcDrlMxPQ8fqrQwuXZz6rWrEqj2T5u9sUU2Ne4DERIHBoI58XRqfQcSc2qVq4Gm0jMFrYPSFVWqVcHiyk5O2ERFJUIiICKe3u6eKNtTB8D3VHOHNzAwMnyxlQ4zJrTOpdl5BsHy8R/wAKlTt9rVMds3u4pAOIqcC9+Rb0gMa7rPRROzUqQXat36qtOSpsbJQBzMgqQEOlVbo5L1/PlJQGd3L3aN7d06ceCQ555MEF35eZC6SYwAAAQBkByHBR72UbKZa7PbcVnNY+4AeS4hoDPuCSeOvtyUhU3hwBBBBEggyCOBBGoUgp1bRjviaD5hW52LR/A32V8igFkzZFMaNAV0y3AC+l7KAxW8Oye/oObHiGbP4hp76eqgnearUpU6sPqMcHsEBzgRDRPHLMropy0LfbdGg6lWuC17nCKha2CC5sQcBGegJE5wVVoc3ZFNrsAUqlB9/jp0awe8QW43BonMEy3FI1z8WSvL/uu8YQ1lMBghjQImTJka6HUl3AnJfW9u9/2y2osdTP2prh4gGhpJylsOJ8Uty0nMaBYbYm6l9cOdUp0Xv7sMDhkHQ7FgLWuiW+EjLRVlHii0HTs3bY9m3unPJMPaQQODdNOfVWV6+kbemXtLg1zxgBiYLmy3+8Z8lSp7NvbOkGVe7pMfiw/aCWxILiMYyJJBy1E8tNa2vvQ5uFpNIlsYQw4hnmZg5eS5vjd8Has0VHkz21tndzQFvSMuquxOaJOZiJJ4CAJPVYzaFKjTuWUzjFFgaHgHE6ZOIgnnyWvVNqVHVMZe7ESDIJX2wOcZMknMk6n1XTDE12zmyZVJcIknZW2rCpcAMtqrqhMhxMkkZyfFA0klZW93jBd4u8pO4Ym5/4hqFQ7Nt1+6oGvUHjrDw/u0uHq4ifIDmsnvIGU2Q6C52YbyHM/wAlllwp+s10+aTdJL/B87L21W0NRjxz0J/l81n3Xoc2SM+aiW/22bch2EupkxI+6eRHUZjyPJZa33rJo42+EHKmeLjxI/dbz/FA4Fc/wTckl6dU88I3faPdrw65qCkQGgx0JAGOOhcCsZWs3kHxgAxBGvrwCqW9aFUub6mw8ZdkGganyXsfDCJ5b1uZ8WWrNhtI68czn6yrS/te7c12eH4Xc2ngerT8jmOKyFLaIGuucDiZ8lSubvGDIEcufqr8HK3JvklvsvD/ALCcZJHePDJ/CI08zPzW3rC7m2vd2Fu3/dg/4vFn1zWaXLLs6F0ERFBIREQEZ9vNDFY0Tyrf+Op+Sg0OgrpvtB3fN5YVabRNQQ+mOb2Zx5kYm/3lzLctLHYSDinMZiOczopAZcgCPrkvk33L5BU3uzXmL0Ug+jUcdTH1/ovqIB8j9FSx8lVtGl72saCS5zWgDUlxAA+aA8pE4WznAGuf1Ul9jO2rj7YLdtQ9xgqPcw5tEDLDPweJwmNVuV32OWFRxc1tWlPCnU8PoHtdHoshul2a2+z6xq031XvLSzxlsBpIJgNaM/CFFEm3L1eAL1CDxEhEB8krH31MOBY4AteCCDoQRBV+rS9pyJGozCA1Nm7VA0HMFFgfSkNIaMsmgEDyY3281itl7ys2ey4rvaXnuqQawGC9wqlkSdADVZJzgTrotuqkCoHDSoIPmoj7Qx+1bRgkte54j8OEk+mh9OihK2S3wYW/vbnal06pXeTAGTSQGB2bWM/C0NwkxmScyVQudwXEENqSdWh5mCCJh2uk5fksvug2H1J+FzmOBnTwhrgeUFvsQtmv7F1VpZTcGvAxU3HISNActOB81x5ckozo7sOGE4WyOKWxsLi12rTB/X61Wd3b2dTqXFNlQ4WE59YBOGeExHqqe19pF3hdbuZXaQ1+YDRGZn8Q4g9VSosyXoYW5Rtrk87PFQlSdomS62xTotzdTEDIFzQAQMsiRkOXRRttvbVJz3OfdMe4mTEuPsyVrtxbNccxP0XhtgNAFPw/stj1Lx/afdfa/hOBr3MJDXEtAaZ0lrz4h5hGFxdLnYvyGkDgOioVG5cgrWpPD6D+amMdhXLleXlmbO1CPBTGJ3E8AvPs5Y0veZqOyH7vOFrTdoVKbtThnhA9oWXtdpd89jfEZIEkQBJCvuXpjsfhc0mclue6O4tW6c172llDi45Fw/cHHz0W3budltKi7HXIqkaNAODzdObvLTzW8tbAgLOU/wAF4w/J4xgAAGQGQHQaL6RFkahERAEREAUN9rfZ27E68tmFwdJrNABLTqXAalp46wehymREBx04EDmqUE6rp7bnZdYXTy99LA86upuLJPMtHhJ6xJWs23YBah0vuK7hybgb88JU2CCcKyu6l8y3vKVarOCm7EYbiMgHDlI4xmp4tOxbZzNWVKn8VV3/AGYVnLHcKwo/BaUZ5uYHn3fJSwaSztvswQD3sZZikSB7OWTb2x2EAmtAOk0a4ngfuKKu1Uh21a4YG4WljAGaDDTYCIHGZyWoNCWRR0TS7Y9nH/aGjzZWH1Yr5nahs8/7Vb+tUD5OiFza0DjCpvjlKWDqu03poVRNOpTeObKjHfQqtT25ScYDgTyDmk+wMrkh1u06gKkLQAyMvIoDsD+0qfEx5gj+UL6NZh0c2T1H0XJ9pt67pf6u6rsjQCq6PaYWcte1baFIgufTrRlFSm0n3ZhPrKDkn7atqQ0xwMhaLbgVdu2uU5ODh1aytr6Fa1s/tsyd39B7HO1NJ0t0/wDjf+ZWwbh7fpXu1KVWkCMng4mhpkU35wHGNRyUE2ZranZYy3qG5tHuaGtdjou8TS3U4HaiI0M9IWCujJ+Fzg34mt+JvVoGo8lMVzXDGOe74WguPkBJ+igu+vGvcXtcaDpdge3MBpJLWvHFoGUrnzY3L6kdenyqP0spbdtXXbGut303uoh+IHw1HNyMGcvDByMala9bVgQCvu82lVuKeENYXg51Bia+MwRlq0r3Z2wqmHwweMScvcLfTyUFUmY6mPySuKPoOC+oCuRsaqOA919N2TUPAaxrx9F2KcX0zicGu0WTqY5FUXWoKzTdg1jwHPX+i+Kmx6rdWn2cfo1LiKZhnWLYzC3Tsu3QFa474t/ZUSDno5+rR1jJx9Oa1mpbOJgc45H2MFTvuZsj7NZUmRDi3E/+J2ZnyyHos5tJcFoJ3yZtERYGwREQBERAEREAREQBERAEREBypvgcN/dRlFxXiMo/au0WCAREB6vk6oiA9XhREB45U2a+n816iEHtbQrdewn/AN5Z/wAOr/0/1REBP2+Losa8fgj0JAPyXPm1XkMpQTnUpA9R4jB6ZD2XiKyIZUnDjw5Z8Mvosu+qe6OZ+Hn0RFf0g+rN3Hjj14+/qs5VMNMZa6eq8RF0TLsxn2l5+87XmeqylhTBiQDlxz4FEUlSvZ27XObLWnTUAqXAvUWTLoIiKCQiIgCIiAI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data:image/jpeg;base64,/9j/4AAQSkZJRgABAQAAAQABAAD/2wCEAAkGBhQSEBUUExQWFRUUGBYYFxgYGBgaGBgXGBcWGRUfGBUXHCceGBkjHBUXHy8gJSgpLCwtFx4xNTAqNSYrLCkBCQoKDgwOGg8PGi8kHCQ0LCktKSwuLC4qLCwsLCwqLCwsLCwpLCwsLCwsLCwsKiwsLCwsLCksLCwsLCwsLCwpLP/AABEIAMIBAwMBIgACEQEDEQH/xAAcAAEAAQUBAQAAAAAAAAAAAAAABwMEBQYIAQL/xABGEAABAwIDBQYDBQUECQUAAAABAAIRAwQSITEFBkFRYQcTInGBkTKhsRRCUtHwI2JyweEVgpLxCDNEY3OTssLDJDVTg7P/xAAaAQEAAwEBAQAAAAAAAAAAAAAAAQIDBAUG/8QAKBEAAgIBBQABBAEFAAAAAAAAAAECEQMEEiExQRMiMlFhkUJxgbHB/9oADAMBAAIRAxEAPwCcUREAREQBERAEREAREQBEWG3u3kZY2j67syIaxv4nu+EeWpPQFAXG2t4be0ZjuKraY4Tqf4WjN3oFrNTtgsO7c5r3lzYhhY5rnSYyJEe6gneDb9a7rGrVeXEmB06BugCwr6Mmc+saD1Jz9oVbLUdBWXbfaPJx061Mc4a4eoDpHstv2FvXa3gJt6zahGrdHjzY6CB1iFyg6i9riDJjI+KPYD+qymyb19Go2pTc5j2GWn7zSDz5fn1UWGjrFFre4m9ov7YPMCqyG1GjnwcP3XDP3HBbIrlQiIgCIiAIiIAiIgCIiAIiIAiIgCIiAIiIAiIgCIiAIiIAiIgChn/SFvag+y0x8H7R/m/JokfugmP4lMyiXt1sXVTbBomMTT0NVzA35sPuFWTSXJaKbfBC2z2Y4b+ipE2D2bNqU8dSZOnCFre7+yBSvSKk4KbjnGWuXups2NUpupju3NcOhC48s5XUejuwY403LsiXanZfVpte/GCB8MTOWk/Raw6m5hDSYcP8vXlHJdG3NAOYRGoUCb923c1yOp9tR9SpxZG5bWRmwxUd0TaOyPaxZtGiwGBUFSm9v91zgPR1MZ/mp+XM/Y3Te/bFAgEhveOd0ApPbJ9S0eq6YXXE4WERFYgIiIAiIgCIiAIiIAiIgCIiAIiIAiIgCIiAIiIAiIgCIiALVN+bQOFMkaGfVrgW/Mra1id5qAdQJOrS2PUgFZZlcGb6eW3Iv4/k0WpscgirSY15iHtJAxDhBIj3Xmy7Mi4DhSFDHq1p6cYEeyzVnVAmeCoWtUvrOOmEZA66ZLz11wett5ssL29quqFrK7aRzw4mziAyMZ/RRxvrsSvWd3xLXta04nDTLSOpkZKV7a0p1aX7RjXYScnAH6qlR2ayvWp0cIwBzSWjIQzxacvCFaEmmqM8sE07LfsY3Kda0HXFQQ+uAGjiKepJ6uIGXJo5qSl41sCBkAsXvPt9tnavrOzwiGt/E8/CPf5Ar0ukeO+WUN6d8rbZ9PFXf4nfBTbnUf8Awt5dTAHNRltTt0rn/U0aVIcDULqjj6NwgfNR9tvaVW5rOr1nF9SodfutHAAcGjgFha1QE5TPVV3E0SXs/tovhOLuqvQsjLphc35reN0e1+hdPFKu3uKpIAMzTc46CTmxx4A5HmoCo1ZA/Wf5/VXQcdSMxkeRB/PUJYo60RaN2V72G6tu6qOmrRAEnV9M/A48yPhPoeK3lXRUIiIAiIgCIiAIiIAiIgCIiAIiIAiIgCIvHFAeF4mJE8uPsvpYW+3Ns6xLqlvSc92r8Ix/8weKfVQxtTeS82Xe1KDLiqW0nkNDzjaWGHNlrpA8JGkIDoAlajvFvVTNKpSAc2s1zWvY5pygh0h2jmkRBGuIK/3J3qZf2oqgAPBw1G/hcOU54TqPbgqO9+wg8Cu0eJgh/Wnrn1br5F3RZZb2OjXDW9Wa3Ul7PCYcDiB8xoVRqUjhJIOKPuvj0zAHzXxb3QovDH/CdDw6CeYkrJVq1OJn9eS85Hrpr0x9vcVMEBsYoa0fecTkMhot+2HscUKYkA1Dm53HPgDrA/qtY3Losr131JBFLJjeJcdXRyGg/ot6XZp8dLczz9Tl3PaugoU7Ydtuub2jZUz4WHxAfiIzJ8hI9DzU1OOS58rEVtrXdd7i1lN7mNfycXYdfIH3W2SVRMMUd0qMza7qU3UMJEZa8VGW1NkGnWdTPBxE9OB9lMNtdu+GWPykPZoR1bwPlIWib5sb9pcRrgDh8wf+n5riwSe5pndqIpxUkarTt8FQtPCfcf5fJXbiAfSP5j2zXlSkS/F+IYvbVVK9GCeg/kuw4GZ/creQ2l1Rq6MxYKg/3bvi9jB9F0cDK5KoOktB5x7EBdL7i7QNawokmXMb3bvNnh94AVolWjPoiK5UIiIAiIgCIiAIiIAiIgCIiAIiIDxzkhfB1VRAFAXavTB2pWy+7T//ADYpw2xtBtC3q1XGBTY5066DLLjnGXVc4bQv6lxVdVquL3vzJyz5ZDIAAAeiIG69iN/gua1GYFRgcBzcx3DrDnH0Uw3VwxrfGQGnLPjOURxJ0hQFuBbMN0/vKwoBtIuDyQIc2pTLciRiz4dOikR+81NlRldlUXFs7DQuCW+Km7RtQiPgdAnKDHNAZe73WpVmeDTQB0jL1z91gbzcctBhjz0zd9Fsu7+9drXeaFJz8TAcOMEFzQYJaTmQOueXRZ0nOPn+tVzvBF9cHTHUSXD5Ii3Y2NdUdpPrEGnTawYmnUifB4RpPiidQHdFL1KqHAFpkHQhYbaocGOwsDmgEnMhxPmFabE2gQ2GsOubc49yZlaxW3gxk93Js5UK9n+Gq26JEzc1iZ4h2Et+SmSnXD2S3l6hQD2dXOGtdUpPiwvA5w5wd/1NWWoVwN9K6yG50dkU6XeupNAgEmOJUfb5bHqljK7RiAlro1Acciek5eqkqhdAshtRrA7UPbwykTIjjxVpeFtKlEyGjX6+i4YzcZWelPGpx2kO2F4IcHZQMgeHMe6qOuA5pIOYmfISAvd43sNUljYmZPP0WGsKnjM6cuZ4fn6L0Iu1Z5M47ZUZKg2C3FqQ4/zU/wDZDcY9nk8O8cJ5kBs/Nc4PvDUrSMgMm+TdP11XSXY6Gf2RRwc6uL+I1HTPpCuuyj6N1REVygREQBERAEREAREQBERAERa7vR2gWdhlXqjHwps8VQ8vCPhHV0BAbEih8/6R1v3oaLSsWTGLGzF6UxkfLEpcoVcTQYIkAwdRI0PUID7IXqIgMXvPUpttKr6oljG4yJIksIc0Zc3NAXMVer4suEaLpbfa7FPZ104gOAo1BB0Jc0tE+pC573e2TVvqgpUaTHOBbLxkA2RJcWnDEcS2fVQDL7C3fc+l9pdDqdKoxr2nU5Bx9IEeq3zfDYtK2q0a9FgZb3B7m4Y2GiH/AAuw6AjN3IOptW4bC3UpW9mLaAcTf2jozc4jM5/LyCt94Nym3VNtI1XsYHNcQIOYDgSJ0JDvl5zINNttpMb9koVThvLK5p0RAIx0XPDSZ0LS2P8AJylQZq0fsWgXse6lTc9gAa4tBc0CIhxE5QFeID4rU5aRzCwdqQwxyMLPrEX1uWvkcZKApbRuTRexzdHF0jnkCR8iVBe0G/2ftcOdIp4y1x/3VT4T/hLT/dU27UM06M/dqtB8i1369FrvaVuabu1FWmyalEukAZupHxR1LSQR/eVJxtF4yp2XFCkxzZa5rgRPAtIPEHiFq2810xjS1oaOjch/mtL3VrCmK1KrUNNrg0ipOTA1xxGNdHEQOIC3PZGwmFrHnx4gHA65ESCPdedkx7KbZ6kM/wAnFEf7RsS2m6q8Z8BwbOk9eiwFjbEsL+ZIHoP6qQu0ege5aymDxe6ODWwJPq8exWhPaaQ7p0SHEmDIkiOC6sMricWZVIx1VjmPmCBOR4eSmzsA3jB761c7WKtMHnkKgHs0+hWj7pbqPvCMeTJzPEkchz69VKWz+zmhSLH0w5j6ZBaQ4wY4OacnA6EcQpeaMXREcEpKyTUVhs2u2MIa1juIECeqv10J2rRztU6YREUkBERAEREAREQBEWM3k28yztalepowZDi5x+Fo6k/zPBAaR2qdoz7U/ZLUgXD24n1Ne6adIH4zPoCDxygOvYOe4uqVC4kkuOcuJ1JcTJPVX9XalS6r1q9Qy6o6T5kyY6DJWtxUzDRqVIM52fWlsy+ZUrkClQ/aGQSXOb8AgAk+KCfJTpZdqlg9wb34aT+NlRo/xFsfNc1CsWu8JjDkD14n6BbJu/tvHXpsqUqZJOTwMJ0OoHhMxyGqrJ0my0VbSOm7e9Y9ocxwc06OaQQfIjJaRv5vndWFdmBtJ1Gq2WFzXSHNgPBIcOYP97orLZ9LA4GmTTJ1LDhnzAyPqCq2/wDYvuNnmYe+iRUaYh0CQ/TI+Ek8PhWEM8Zdl9Rppxi3FmHb2w1XCKlvSeMjkXDMEEazxAKuNkdo9lTrPq/YzSqVAA91Mh0xMZHCOJzUaUiqwK6DyVPIv6ia7XtUsX6vez+Jh/7ZWbsN6LWtAp3FJxPDEA7/AAmCudnvhUhWQ0Wea7OoSvVA27G/txaObDzUpZTTcZEccJPwHyy5gqbtmbUp16LatN0seJB5cweRByhDfHlU+PS7VOtTBHkvatTCCTJjkCT6AarUtnb5uqVajSGmnS7wudmH4I/Z+EgAukOaR5eZGt0X23KfhZydUpg+WZ+kj1VhtjeoU7GrcCqWBr3huFrS5xGVNoLwWjFA4HKTwVTbu02voMdT8UnGOctBDQeRxuj+6VEm8G0Ztm0ZMCq+oeWbWNH0cnZJqrrgvqEu+JxLnRkPFOKIyGc6KQt3d4KVC0p0jimm2Gl0GRwBI/JaO+zhodxIP0cR+uoWetsOFoPSf1wUrDGaqY+aUHcTMbV21Te172B9UuaGloECAXGJORknhK0G12JVu7h0NAAIxHRreQnh/RbDtG5fXecIwsOQ0kgZACMlf7P2cKbIGupVcWlXjL5NU32jZdgVbezYAXA4Ro3xEniZGQ9SrvaG/L3iKTe7HPV/5N+fmtWhfTB7LfHpccOe3+zDJqck+Ol+jK2O1ajKgqNccUzMyTzmdQpM3e26LmmTEPbAcOGehHQwfZRB9qLfuwsruvvEbe4DyfC7wvB/DzHUa+/NaZI7lwY45UyYEVK2uW1GhzHBzToQZCqrlOoIiIAiIgCIiAKBO3He/va/2ZjvBQkEc6seIn+H4R1xc1Pa5B2jUNS5qOqT4XOc+eeIkg9S6UB5Zs7qj4tTmfM6fJfdlbEy46nT+S+SwvMnQZ+Z4K8L/CFIMLVaR6mT5yslsE/+qo/8Rn1Ctr+nmZVxuq6buiDqHg+0n+SrP7WWh9yJrsav7UBZ+4vAGkdDI6QtMbXOLIxzKuxijp+a8ez3GRhb3Ye0PaIDs45Z6ei+zdQtp2tu4O4ZSoU2U+7c4ggGSH5kOM5iQI5LULnYl0D/AKsu/hz/AKr0Y5Yv0+ey6ScX0Kl1Kvt2yHXTJpio3PE05iIOZ8tfRYatZ1KYJqNc2ImRpMx5TB9lIW4OzC2i7G3Ca0OByxYYETy1JjqpyTSiMGmlLIr85NU2lTbTuH026ZEDlM5eWS2bdDeypaCoB4qeFz3MMxiaPDGeUkgHosfvrun9lqi5a9zm1CGuBGhjIgjgYiOZHNYt1yBSqmdaYA9XtVoSuKMsuLZqHX9zedk9uVRpAuKDHN50iWkeTXEg+UhXW1Sy+e+7sXurEtBq28xV8MQCzIlngaPDPMTwh+0rh0LY7B2Eh7HFj25hzSQQehGYWiLNvpklbGrD+zscODoqSHfdqEmQBAgBzjlGpKja8YH3Hdj4QSPMNdmfVbxs7fkVWdzfTnkLhgGIdajAIcOoz6cVg7/dOrbPdVMVqLz+yrMOJhDomSPhM8D6StIcss3ceDF17QvIEa4vbwj6Ssk61wiIziPKf6KpZvzJMeEE/QD5kLypVnPWfqumuTGzylQEiFcVjGXJU6Lv6Lyu/I/ryVyjLOrtANgmcBMf1PRZS0BqRgY5wj7rSforfZO7pvHMo5hohz3D7rQc46nQefRTJZs7qm2mwBrGANa0DIAaLGeTaaQhuIvZsCs7SjVP/wBbvyX0Nzbonw0XesD6lSp3zuef6+SstpbdFIR8R48PosnnZvj0290jUthbuX9F+JhazmC6QfMNBBUh0XOwjGAHRnExPGJzhaoN8h94OHkQfqAqVTe6nxe7/lz/AORYSy32dsdBkj5/3/Rt1W6DY65DzOgVZaXa7xNe8FjaryMs4Y0TA0bicTw1n3W12dN0S+AT90aN9eJ5lIy3GWXC8bqRcoiK5iEREAXL3aE6i7adx3AimapJzydUEB5H7uOTHVdIbw3/AHFpXqggGnSqOBJgYg04czzMD1XKTyS6devr/VAVxAEL67yAvhlNeVCpBSuHSvdiEMvKLyYGMAn+IED5kL5rDIecfr2VLuJlvHh9f5qGrVExdNMlYvjNXtverWt695bai+n9kcazKjcTmGW93nGHERJOROEjLLMys/svYtw+gysaL2tqNDgMiYOYkNMiRnovOenkj1I6iEvS+78HVUC+JgSRMecZZr4dSjJ0jzBH1C+MIOhKosTLPJH8mnbx1Xuo1CWxNWkXgmYc1jmkD90HRbjsm+D6NJ7cjgb9IcPcfJfVPdwVcYLcbajYLcYYQ4wCQ4tcNADwzb1yq7udnF5RGE1qRYY8Mu8Hi8Z+DxHDoAWiTrz3eJyjRzrLGMr8Mm2+DmltRoe065ZEeRWFu9yrB4LsT6bMsTGvEEzIzIJHkFlb7Zr7c4X5fhcBiDh+aofbKghzWueRoTRc6PJwWK3RdG7UJ06sjbeSxpU7o93TwNDGgAg8OInNW9CtCu97LjHdPcTmdRyPrp5LFscu3F9qPK1HM3Rl2XU6rNbvbzVbVxFNwdTd8dJ+dNwOstOh6ha9Y2D6jajmR+ybjMzJExl1Va+szTt6FQOxd9JMD4Y4TOfsFZyKwxyq6N4fsmldtdUsDFSJqWrj4hmCTScfiblp9MgtZfcFjy0gggkOaQQQeORWL2Xc1GnvWF7O6IJqNxeE8PENCVuVtt632mBSvIpXGQp3IAAeeDardPX6cdseauGVnj4tGEN5AzhzTxGo9EdcVHABmFwOk5z7GZVtX2c+ncGg4+JtTu3YYIJxRkSPqFJWx92LejWAY2DTOMh3idjgYDi/CASQANYK1yZ1Cr9K49PLIm14ZfdLYn2W2HeACo4YqhGgPBoJ4NGXnKzNG5a4ZZ9OKxO17p0BrASOgKsG1ajA4MIDmAifMCc+fCea8+ef6r8PRw6W416ZfbG3G0QWggvOp4DoFptW7c8kk+c/rVWlxeg54vzVg++PNS22exhwRwqvfyXl7dCYGZXraIa01Kzg1o15+UczwGq1m/2xgMNPiPLVWNJ76hxOcDrlMxPQ8fqrQwuXZz6rWrEqj2T5u9sUU2Ne4DERIHBoI58XRqfQcSc2qVq4Gm0jMFrYPSFVWqVcHiyk5O2ERFJUIiICKe3u6eKNtTB8D3VHOHNzAwMnyxlQ4zJrTOpdl5BsHy8R/wAKlTt9rVMds3u4pAOIqcC9+Rb0gMa7rPRROzUqQXat36qtOSpsbJQBzMgqQEOlVbo5L1/PlJQGd3L3aN7d06ceCQ555MEF35eZC6SYwAAAQBkByHBR72UbKZa7PbcVnNY+4AeS4hoDPuCSeOvtyUhU3hwBBBBEggyCOBBGoUgp1bRjviaD5hW52LR/A32V8igFkzZFMaNAV0y3AC+l7KAxW8Oye/oObHiGbP4hp76eqgnearUpU6sPqMcHsEBzgRDRPHLMropy0LfbdGg6lWuC17nCKha2CC5sQcBGegJE5wVVoc3ZFNrsAUqlB9/jp0awe8QW43BonMEy3FI1z8WSvL/uu8YQ1lMBghjQImTJka6HUl3AnJfW9u9/2y2osdTP2prh4gGhpJylsOJ8Uty0nMaBYbYm6l9cOdUp0Xv7sMDhkHQ7FgLWuiW+EjLRVlHii0HTs3bY9m3unPJMPaQQODdNOfVWV6+kbemXtLg1zxgBiYLmy3+8Z8lSp7NvbOkGVe7pMfiw/aCWxILiMYyJJBy1E8tNa2vvQ5uFpNIlsYQw4hnmZg5eS5vjd8Has0VHkz21tndzQFvSMuquxOaJOZiJJ4CAJPVYzaFKjTuWUzjFFgaHgHE6ZOIgnnyWvVNqVHVMZe7ESDIJX2wOcZMknMk6n1XTDE12zmyZVJcIknZW2rCpcAMtqrqhMhxMkkZyfFA0klZW93jBd4u8pO4Ym5/4hqFQ7Nt1+6oGvUHjrDw/u0uHq4ifIDmsnvIGU2Q6C52YbyHM/wAlllwp+s10+aTdJL/B87L21W0NRjxz0J/l81n3Xoc2SM+aiW/22bch2EupkxI+6eRHUZjyPJZa33rJo42+EHKmeLjxI/dbz/FA4Fc/wTckl6dU88I3faPdrw65qCkQGgx0JAGOOhcCsZWs3kHxgAxBGvrwCqW9aFUub6mw8ZdkGganyXsfDCJ5b1uZ8WWrNhtI68czn6yrS/te7c12eH4Xc2ngerT8jmOKyFLaIGuucDiZ8lSubvGDIEcufqr8HK3JvklvsvD/ALCcZJHePDJ/CI08zPzW3rC7m2vd2Fu3/dg/4vFn1zWaXLLs6F0ERFBIREQEZ9vNDFY0Tyrf+Op+Sg0OgrpvtB3fN5YVabRNQQ+mOb2Zx5kYm/3lzLctLHYSDinMZiOczopAZcgCPrkvk33L5BU3uzXmL0Ug+jUcdTH1/ovqIB8j9FSx8lVtGl72saCS5zWgDUlxAA+aA8pE4WznAGuf1Ul9jO2rj7YLdtQ9xgqPcw5tEDLDPweJwmNVuV32OWFRxc1tWlPCnU8PoHtdHoshul2a2+z6xq031XvLSzxlsBpIJgNaM/CFFEm3L1eAL1CDxEhEB8krH31MOBY4AteCCDoQRBV+rS9pyJGozCA1Nm7VA0HMFFgfSkNIaMsmgEDyY3281itl7ys2ey4rvaXnuqQawGC9wqlkSdADVZJzgTrotuqkCoHDSoIPmoj7Qx+1bRgkte54j8OEk+mh9OihK2S3wYW/vbnal06pXeTAGTSQGB2bWM/C0NwkxmScyVQudwXEENqSdWh5mCCJh2uk5fksvug2H1J+FzmOBnTwhrgeUFvsQtmv7F1VpZTcGvAxU3HISNActOB81x5ckozo7sOGE4WyOKWxsLi12rTB/X61Wd3b2dTqXFNlQ4WE59YBOGeExHqqe19pF3hdbuZXaQ1+YDRGZn8Q4g9VSosyXoYW5Rtrk87PFQlSdomS62xTotzdTEDIFzQAQMsiRkOXRRttvbVJz3OfdMe4mTEuPsyVrtxbNccxP0XhtgNAFPw/stj1Lx/afdfa/hOBr3MJDXEtAaZ0lrz4h5hGFxdLnYvyGkDgOioVG5cgrWpPD6D+amMdhXLleXlmbO1CPBTGJ3E8AvPs5Y0veZqOyH7vOFrTdoVKbtThnhA9oWXtdpd89jfEZIEkQBJCvuXpjsfhc0mclue6O4tW6c172llDi45Fw/cHHz0W3budltKi7HXIqkaNAODzdObvLTzW8tbAgLOU/wAF4w/J4xgAAGQGQHQaL6RFkahERAEREAUN9rfZ27E68tmFwdJrNABLTqXAalp46wehymREBx04EDmqUE6rp7bnZdYXTy99LA86upuLJPMtHhJ6xJWs23YBah0vuK7hybgb88JU2CCcKyu6l8y3vKVarOCm7EYbiMgHDlI4xmp4tOxbZzNWVKn8VV3/AGYVnLHcKwo/BaUZ5uYHn3fJSwaSztvswQD3sZZikSB7OWTb2x2EAmtAOk0a4ngfuKKu1Uh21a4YG4WljAGaDDTYCIHGZyWoNCWRR0TS7Y9nH/aGjzZWH1Yr5nahs8/7Vb+tUD5OiFza0DjCpvjlKWDqu03poVRNOpTeObKjHfQqtT25ScYDgTyDmk+wMrkh1u06gKkLQAyMvIoDsD+0qfEx5gj+UL6NZh0c2T1H0XJ9pt67pf6u6rsjQCq6PaYWcte1baFIgufTrRlFSm0n3ZhPrKDkn7atqQ0xwMhaLbgVdu2uU5ODh1aytr6Fa1s/tsyd39B7HO1NJ0t0/wDjf+ZWwbh7fpXu1KVWkCMng4mhpkU35wHGNRyUE2ZranZYy3qG5tHuaGtdjou8TS3U4HaiI0M9IWCujJ+Fzg34mt+JvVoGo8lMVzXDGOe74WguPkBJ+igu+vGvcXtcaDpdge3MBpJLWvHFoGUrnzY3L6kdenyqP0spbdtXXbGut303uoh+IHw1HNyMGcvDByMala9bVgQCvu82lVuKeENYXg51Bia+MwRlq0r3Z2wqmHwweMScvcLfTyUFUmY6mPySuKPoOC+oCuRsaqOA919N2TUPAaxrx9F2KcX0zicGu0WTqY5FUXWoKzTdg1jwHPX+i+Kmx6rdWn2cfo1LiKZhnWLYzC3Tsu3QFa474t/ZUSDno5+rR1jJx9Oa1mpbOJgc45H2MFTvuZsj7NZUmRDi3E/+J2ZnyyHos5tJcFoJ3yZtERYGwREQBERAEREAREQBERAEREBypvgcN/dRlFxXiMo/au0WCAREB6vk6oiA9XhREB45U2a+n816iEHtbQrdewn/AN5Z/wAOr/0/1REBP2+Losa8fgj0JAPyXPm1XkMpQTnUpA9R4jB6ZD2XiKyIZUnDjw5Z8Mvosu+qe6OZ+Hn0RFf0g+rN3Hjj14+/qs5VMNMZa6eq8RF0TLsxn2l5+87XmeqylhTBiQDlxz4FEUlSvZ27XObLWnTUAqXAvUWTLoIiKCQiIgCIiAI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8" descr="data:image/jpeg;base64,/9j/4AAQSkZJRgABAQAAAQABAAD/2wCEAAkGBhQSEBUUExQWFRUUGBYYFxgYGBgaGBgXGBcWGRUfGBUXHCceGBkjHBUXHy8gJSgpLCwtFx4xNTAqNSYrLCkBCQoKDgwOGg8PGi8kHCQ0LCktKSwuLC4qLCwsLCwqLCwsLCwpLCwsLCwsLCwsKiwsLCwsLCksLCwsLCwsLCwpLP/AABEIAMIBAwMBIgACEQEDEQH/xAAcAAEAAQUBAQAAAAAAAAAAAAAABwMEBQYIAQL/xABGEAABAwIDBQYDBQUECQUAAAABAAIRAwQSITEFBkFRYQcTInGBkTKhsRRCUtHwI2JyweEVgpLxCDNEY3OTssLDJDVTg7P/xAAaAQEAAwEBAQAAAAAAAAAAAAAAAQIDBAUG/8QAKBEAAgIBBQABBAEFAAAAAAAAAAECEQMEEiExQRMiMlFhkUJxgbHB/9oADAMBAAIRAxEAPwCcUREAREQBERAEREAREQBEWG3u3kZY2j67syIaxv4nu+EeWpPQFAXG2t4be0ZjuKraY4Tqf4WjN3oFrNTtgsO7c5r3lzYhhY5rnSYyJEe6gneDb9a7rGrVeXEmB06BugCwr6Mmc+saD1Jz9oVbLUdBWXbfaPJx061Mc4a4eoDpHstv2FvXa3gJt6zahGrdHjzY6CB1iFyg6i9riDJjI+KPYD+qymyb19Go2pTc5j2GWn7zSDz5fn1UWGjrFFre4m9ov7YPMCqyG1GjnwcP3XDP3HBbIrlQiIgCIiAIiIAiIgCIiAIiIAiIgCIiAIiIAiIgCIiAIiIAiIgChn/SFvag+y0x8H7R/m/JokfugmP4lMyiXt1sXVTbBomMTT0NVzA35sPuFWTSXJaKbfBC2z2Y4b+ipE2D2bNqU8dSZOnCFre7+yBSvSKk4KbjnGWuXups2NUpupju3NcOhC48s5XUejuwY403LsiXanZfVpte/GCB8MTOWk/Raw6m5hDSYcP8vXlHJdG3NAOYRGoUCb923c1yOp9tR9SpxZG5bWRmwxUd0TaOyPaxZtGiwGBUFSm9v91zgPR1MZ/mp+XM/Y3Te/bFAgEhveOd0ApPbJ9S0eq6YXXE4WERFYgIiIAiIgCIiAIiIAiIgCIiAIiIAiIgCIiAIiIAiIgCIiALVN+bQOFMkaGfVrgW/Mra1id5qAdQJOrS2PUgFZZlcGb6eW3Iv4/k0WpscgirSY15iHtJAxDhBIj3Xmy7Mi4DhSFDHq1p6cYEeyzVnVAmeCoWtUvrOOmEZA66ZLz11wett5ssL29quqFrK7aRzw4mziAyMZ/RRxvrsSvWd3xLXta04nDTLSOpkZKV7a0p1aX7RjXYScnAH6qlR2ayvWp0cIwBzSWjIQzxacvCFaEmmqM8sE07LfsY3Kda0HXFQQ+uAGjiKepJ6uIGXJo5qSl41sCBkAsXvPt9tnavrOzwiGt/E8/CPf5Ar0ukeO+WUN6d8rbZ9PFXf4nfBTbnUf8Awt5dTAHNRltTt0rn/U0aVIcDULqjj6NwgfNR9tvaVW5rOr1nF9SodfutHAAcGjgFha1QE5TPVV3E0SXs/tovhOLuqvQsjLphc35reN0e1+hdPFKu3uKpIAMzTc46CTmxx4A5HmoCo1ZA/Wf5/VXQcdSMxkeRB/PUJYo60RaN2V72G6tu6qOmrRAEnV9M/A48yPhPoeK3lXRUIiIAiIgCIiAIiIAiIgCIiAIiIAiIgCIvHFAeF4mJE8uPsvpYW+3Ns6xLqlvSc92r8Ix/8weKfVQxtTeS82Xe1KDLiqW0nkNDzjaWGHNlrpA8JGkIDoAlajvFvVTNKpSAc2s1zWvY5pygh0h2jmkRBGuIK/3J3qZf2oqgAPBw1G/hcOU54TqPbgqO9+wg8Cu0eJgh/Wnrn1br5F3RZZb2OjXDW9Wa3Ul7PCYcDiB8xoVRqUjhJIOKPuvj0zAHzXxb3QovDH/CdDw6CeYkrJVq1OJn9eS85Hrpr0x9vcVMEBsYoa0fecTkMhot+2HscUKYkA1Dm53HPgDrA/qtY3Losr131JBFLJjeJcdXRyGg/ot6XZp8dLczz9Tl3PaugoU7Ydtuub2jZUz4WHxAfiIzJ8hI9DzU1OOS58rEVtrXdd7i1lN7mNfycXYdfIH3W2SVRMMUd0qMza7qU3UMJEZa8VGW1NkGnWdTPBxE9OB9lMNtdu+GWPykPZoR1bwPlIWib5sb9pcRrgDh8wf+n5riwSe5pndqIpxUkarTt8FQtPCfcf5fJXbiAfSP5j2zXlSkS/F+IYvbVVK9GCeg/kuw4GZ/creQ2l1Rq6MxYKg/3bvi9jB9F0cDK5KoOktB5x7EBdL7i7QNawokmXMb3bvNnh94AVolWjPoiK5UIiIAiIgCIiAIiIAiIgCIiAIiIDxzkhfB1VRAFAXavTB2pWy+7T//ADYpw2xtBtC3q1XGBTY5066DLLjnGXVc4bQv6lxVdVquL3vzJyz5ZDIAAAeiIG69iN/gua1GYFRgcBzcx3DrDnH0Uw3VwxrfGQGnLPjOURxJ0hQFuBbMN0/vKwoBtIuDyQIc2pTLciRiz4dOikR+81NlRldlUXFs7DQuCW+Km7RtQiPgdAnKDHNAZe73WpVmeDTQB0jL1z91gbzcctBhjz0zd9Fsu7+9drXeaFJz8TAcOMEFzQYJaTmQOueXRZ0nOPn+tVzvBF9cHTHUSXD5Ii3Y2NdUdpPrEGnTawYmnUifB4RpPiidQHdFL1KqHAFpkHQhYbaocGOwsDmgEnMhxPmFabE2gQ2GsOubc49yZlaxW3gxk93Js5UK9n+Gq26JEzc1iZ4h2Et+SmSnXD2S3l6hQD2dXOGtdUpPiwvA5w5wd/1NWWoVwN9K6yG50dkU6XeupNAgEmOJUfb5bHqljK7RiAlro1Acciek5eqkqhdAshtRrA7UPbwykTIjjxVpeFtKlEyGjX6+i4YzcZWelPGpx2kO2F4IcHZQMgeHMe6qOuA5pIOYmfISAvd43sNUljYmZPP0WGsKnjM6cuZ4fn6L0Iu1Z5M47ZUZKg2C3FqQ4/zU/wDZDcY9nk8O8cJ5kBs/Nc4PvDUrSMgMm+TdP11XSXY6Gf2RRwc6uL+I1HTPpCuuyj6N1REVygREQBERAEREAREQBERAERa7vR2gWdhlXqjHwps8VQ8vCPhHV0BAbEih8/6R1v3oaLSsWTGLGzF6UxkfLEpcoVcTQYIkAwdRI0PUID7IXqIgMXvPUpttKr6oljG4yJIksIc0Zc3NAXMVer4suEaLpbfa7FPZ104gOAo1BB0Jc0tE+pC573e2TVvqgpUaTHOBbLxkA2RJcWnDEcS2fVQDL7C3fc+l9pdDqdKoxr2nU5Bx9IEeq3zfDYtK2q0a9FgZb3B7m4Y2GiH/AAuw6AjN3IOptW4bC3UpW9mLaAcTf2jozc4jM5/LyCt94Nym3VNtI1XsYHNcQIOYDgSJ0JDvl5zINNttpMb9koVThvLK5p0RAIx0XPDSZ0LS2P8AJylQZq0fsWgXse6lTc9gAa4tBc0CIhxE5QFeID4rU5aRzCwdqQwxyMLPrEX1uWvkcZKApbRuTRexzdHF0jnkCR8iVBe0G/2ftcOdIp4y1x/3VT4T/hLT/dU27UM06M/dqtB8i1369FrvaVuabu1FWmyalEukAZupHxR1LSQR/eVJxtF4yp2XFCkxzZa5rgRPAtIPEHiFq2810xjS1oaOjch/mtL3VrCmK1KrUNNrg0ipOTA1xxGNdHEQOIC3PZGwmFrHnx4gHA65ESCPdedkx7KbZ6kM/wAnFEf7RsS2m6q8Z8BwbOk9eiwFjbEsL+ZIHoP6qQu0ege5aymDxe6ODWwJPq8exWhPaaQ7p0SHEmDIkiOC6sMricWZVIx1VjmPmCBOR4eSmzsA3jB761c7WKtMHnkKgHs0+hWj7pbqPvCMeTJzPEkchz69VKWz+zmhSLH0w5j6ZBaQ4wY4OacnA6EcQpeaMXREcEpKyTUVhs2u2MIa1juIECeqv10J2rRztU6YREUkBERAEREAREQBEWM3k28yztalepowZDi5x+Fo6k/zPBAaR2qdoz7U/ZLUgXD24n1Ne6adIH4zPoCDxygOvYOe4uqVC4kkuOcuJ1JcTJPVX9XalS6r1q9Qy6o6T5kyY6DJWtxUzDRqVIM52fWlsy+ZUrkClQ/aGQSXOb8AgAk+KCfJTpZdqlg9wb34aT+NlRo/xFsfNc1CsWu8JjDkD14n6BbJu/tvHXpsqUqZJOTwMJ0OoHhMxyGqrJ0my0VbSOm7e9Y9ocxwc06OaQQfIjJaRv5vndWFdmBtJ1Gq2WFzXSHNgPBIcOYP97orLZ9LA4GmTTJ1LDhnzAyPqCq2/wDYvuNnmYe+iRUaYh0CQ/TI+Ek8PhWEM8Zdl9Rppxi3FmHb2w1XCKlvSeMjkXDMEEazxAKuNkdo9lTrPq/YzSqVAA91Mh0xMZHCOJzUaUiqwK6DyVPIv6ia7XtUsX6vez+Jh/7ZWbsN6LWtAp3FJxPDEA7/AAmCudnvhUhWQ0Wea7OoSvVA27G/txaObDzUpZTTcZEccJPwHyy5gqbtmbUp16LatN0seJB5cweRByhDfHlU+PS7VOtTBHkvatTCCTJjkCT6AarUtnb5uqVajSGmnS7wudmH4I/Z+EgAukOaR5eZGt0X23KfhZydUpg+WZ+kj1VhtjeoU7GrcCqWBr3huFrS5xGVNoLwWjFA4HKTwVTbu02voMdT8UnGOctBDQeRxuj+6VEm8G0Ztm0ZMCq+oeWbWNH0cnZJqrrgvqEu+JxLnRkPFOKIyGc6KQt3d4KVC0p0jimm2Gl0GRwBI/JaO+zhodxIP0cR+uoWetsOFoPSf1wUrDGaqY+aUHcTMbV21Te172B9UuaGloECAXGJORknhK0G12JVu7h0NAAIxHRreQnh/RbDtG5fXecIwsOQ0kgZACMlf7P2cKbIGupVcWlXjL5NU32jZdgVbezYAXA4Ro3xEniZGQ9SrvaG/L3iKTe7HPV/5N+fmtWhfTB7LfHpccOe3+zDJqck+Ol+jK2O1ajKgqNccUzMyTzmdQpM3e26LmmTEPbAcOGehHQwfZRB9qLfuwsruvvEbe4DyfC7wvB/DzHUa+/NaZI7lwY45UyYEVK2uW1GhzHBzToQZCqrlOoIiIAiIgCIiAKBO3He/va/2ZjvBQkEc6seIn+H4R1xc1Pa5B2jUNS5qOqT4XOc+eeIkg9S6UB5Zs7qj4tTmfM6fJfdlbEy46nT+S+SwvMnQZ+Z4K8L/CFIMLVaR6mT5yslsE/+qo/8Rn1Ctr+nmZVxuq6buiDqHg+0n+SrP7WWh9yJrsav7UBZ+4vAGkdDI6QtMbXOLIxzKuxijp+a8ez3GRhb3Ye0PaIDs45Z6ei+zdQtp2tu4O4ZSoU2U+7c4ggGSH5kOM5iQI5LULnYl0D/AKsu/hz/AKr0Y5Yv0+ey6ScX0Kl1Kvt2yHXTJpio3PE05iIOZ8tfRYatZ1KYJqNc2ImRpMx5TB9lIW4OzC2i7G3Ca0OByxYYETy1JjqpyTSiMGmlLIr85NU2lTbTuH026ZEDlM5eWS2bdDeypaCoB4qeFz3MMxiaPDGeUkgHosfvrun9lqi5a9zm1CGuBGhjIgjgYiOZHNYt1yBSqmdaYA9XtVoSuKMsuLZqHX9zedk9uVRpAuKDHN50iWkeTXEg+UhXW1Sy+e+7sXurEtBq28xV8MQCzIlngaPDPMTwh+0rh0LY7B2Eh7HFj25hzSQQehGYWiLNvpklbGrD+zscODoqSHfdqEmQBAgBzjlGpKja8YH3Hdj4QSPMNdmfVbxs7fkVWdzfTnkLhgGIdajAIcOoz6cVg7/dOrbPdVMVqLz+yrMOJhDomSPhM8D6StIcss3ceDF17QvIEa4vbwj6Ssk61wiIziPKf6KpZvzJMeEE/QD5kLypVnPWfqumuTGzylQEiFcVjGXJU6Lv6Lyu/I/ryVyjLOrtANgmcBMf1PRZS0BqRgY5wj7rSforfZO7pvHMo5hohz3D7rQc46nQefRTJZs7qm2mwBrGANa0DIAaLGeTaaQhuIvZsCs7SjVP/wBbvyX0Nzbonw0XesD6lSp3zuef6+SstpbdFIR8R48PosnnZvj0290jUthbuX9F+JhazmC6QfMNBBUh0XOwjGAHRnExPGJzhaoN8h94OHkQfqAqVTe6nxe7/lz/AORYSy32dsdBkj5/3/Rt1W6DY65DzOgVZaXa7xNe8FjaryMs4Y0TA0bicTw1n3W12dN0S+AT90aN9eJ5lIy3GWXC8bqRcoiK5iEREAXL3aE6i7adx3AimapJzydUEB5H7uOTHVdIbw3/AHFpXqggGnSqOBJgYg04czzMD1XKTyS6devr/VAVxAEL67yAvhlNeVCpBSuHSvdiEMvKLyYGMAn+IED5kL5rDIecfr2VLuJlvHh9f5qGrVExdNMlYvjNXtverWt695bai+n9kcazKjcTmGW93nGHERJOROEjLLMys/svYtw+gysaL2tqNDgMiYOYkNMiRnovOenkj1I6iEvS+78HVUC+JgSRMecZZr4dSjJ0jzBH1C+MIOhKosTLPJH8mnbx1Xuo1CWxNWkXgmYc1jmkD90HRbjsm+D6NJ7cjgb9IcPcfJfVPdwVcYLcbajYLcYYQ4wCQ4tcNADwzb1yq7udnF5RGE1qRYY8Mu8Hi8Z+DxHDoAWiTrz3eJyjRzrLGMr8Mm2+DmltRoe065ZEeRWFu9yrB4LsT6bMsTGvEEzIzIJHkFlb7Zr7c4X5fhcBiDh+aofbKghzWueRoTRc6PJwWK3RdG7UJ06sjbeSxpU7o93TwNDGgAg8OInNW9CtCu97LjHdPcTmdRyPrp5LFscu3F9qPK1HM3Rl2XU6rNbvbzVbVxFNwdTd8dJ+dNwOstOh6ha9Y2D6jajmR+ybjMzJExl1Va+szTt6FQOxd9JMD4Y4TOfsFZyKwxyq6N4fsmldtdUsDFSJqWrj4hmCTScfiblp9MgtZfcFjy0gggkOaQQQeORWL2Xc1GnvWF7O6IJqNxeE8PENCVuVtt632mBSvIpXGQp3IAAeeDardPX6cdseauGVnj4tGEN5AzhzTxGo9EdcVHABmFwOk5z7GZVtX2c+ncGg4+JtTu3YYIJxRkSPqFJWx92LejWAY2DTOMh3idjgYDi/CASQANYK1yZ1Cr9K49PLIm14ZfdLYn2W2HeACo4YqhGgPBoJ4NGXnKzNG5a4ZZ9OKxO17p0BrASOgKsG1ajA4MIDmAifMCc+fCea8+ef6r8PRw6W416ZfbG3G0QWggvOp4DoFptW7c8kk+c/rVWlxeg54vzVg++PNS22exhwRwqvfyXl7dCYGZXraIa01Kzg1o15+UczwGq1m/2xgMNPiPLVWNJ76hxOcDrlMxPQ8fqrQwuXZz6rWrEqj2T5u9sUU2Ne4DERIHBoI58XRqfQcSc2qVq4Gm0jMFrYPSFVWqVcHiyk5O2ERFJUIiICKe3u6eKNtTB8D3VHOHNzAwMnyxlQ4zJrTOpdl5BsHy8R/wAKlTt9rVMds3u4pAOIqcC9+Rb0gMa7rPRROzUqQXat36qtOSpsbJQBzMgqQEOlVbo5L1/PlJQGd3L3aN7d06ceCQ555MEF35eZC6SYwAAAQBkByHBR72UbKZa7PbcVnNY+4AeS4hoDPuCSeOvtyUhU3hwBBBBEggyCOBBGoUgp1bRjviaD5hW52LR/A32V8igFkzZFMaNAV0y3AC+l7KAxW8Oye/oObHiGbP4hp76eqgnearUpU6sPqMcHsEBzgRDRPHLMropy0LfbdGg6lWuC17nCKha2CC5sQcBGegJE5wVVoc3ZFNrsAUqlB9/jp0awe8QW43BonMEy3FI1z8WSvL/uu8YQ1lMBghjQImTJka6HUl3AnJfW9u9/2y2osdTP2prh4gGhpJylsOJ8Uty0nMaBYbYm6l9cOdUp0Xv7sMDhkHQ7FgLWuiW+EjLRVlHii0HTs3bY9m3unPJMPaQQODdNOfVWV6+kbemXtLg1zxgBiYLmy3+8Z8lSp7NvbOkGVe7pMfiw/aCWxILiMYyJJBy1E8tNa2vvQ5uFpNIlsYQw4hnmZg5eS5vjd8Has0VHkz21tndzQFvSMuquxOaJOZiJJ4CAJPVYzaFKjTuWUzjFFgaHgHE6ZOIgnnyWvVNqVHVMZe7ESDIJX2wOcZMknMk6n1XTDE12zmyZVJcIknZW2rCpcAMtqrqhMhxMkkZyfFA0klZW93jBd4u8pO4Ym5/4hqFQ7Nt1+6oGvUHjrDw/u0uHq4ifIDmsnvIGU2Q6C52YbyHM/wAlllwp+s10+aTdJL/B87L21W0NRjxz0J/l81n3Xoc2SM+aiW/22bch2EupkxI+6eRHUZjyPJZa33rJo42+EHKmeLjxI/dbz/FA4Fc/wTckl6dU88I3faPdrw65qCkQGgx0JAGOOhcCsZWs3kHxgAxBGvrwCqW9aFUub6mw8ZdkGganyXsfDCJ5b1uZ8WWrNhtI68czn6yrS/te7c12eH4Xc2ngerT8jmOKyFLaIGuucDiZ8lSubvGDIEcufqr8HK3JvklvsvD/ALCcZJHePDJ/CI08zPzW3rC7m2vd2Fu3/dg/4vFn1zWaXLLs6F0ERFBIREQEZ9vNDFY0Tyrf+Op+Sg0OgrpvtB3fN5YVabRNQQ+mOb2Zx5kYm/3lzLctLHYSDinMZiOczopAZcgCPrkvk33L5BU3uzXmL0Ug+jUcdTH1/ovqIB8j9FSx8lVtGl72saCS5zWgDUlxAA+aA8pE4WznAGuf1Ul9jO2rj7YLdtQ9xgqPcw5tEDLDPweJwmNVuV32OWFRxc1tWlPCnU8PoHtdHoshul2a2+z6xq031XvLSzxlsBpIJgNaM/CFFEm3L1eAL1CDxEhEB8krH31MOBY4AteCCDoQRBV+rS9pyJGozCA1Nm7VA0HMFFgfSkNIaMsmgEDyY3281itl7ys2ey4rvaXnuqQawGC9wqlkSdADVZJzgTrotuqkCoHDSoIPmoj7Qx+1bRgkte54j8OEk+mh9OihK2S3wYW/vbnal06pXeTAGTSQGB2bWM/C0NwkxmScyVQudwXEENqSdWh5mCCJh2uk5fksvug2H1J+FzmOBnTwhrgeUFvsQtmv7F1VpZTcGvAxU3HISNActOB81x5ckozo7sOGE4WyOKWxsLi12rTB/X61Wd3b2dTqXFNlQ4WE59YBOGeExHqqe19pF3hdbuZXaQ1+YDRGZn8Q4g9VSosyXoYW5Rtrk87PFQlSdomS62xTotzdTEDIFzQAQMsiRkOXRRttvbVJz3OfdMe4mTEuPsyVrtxbNccxP0XhtgNAFPw/stj1Lx/afdfa/hOBr3MJDXEtAaZ0lrz4h5hGFxdLnYvyGkDgOioVG5cgrWpPD6D+amMdhXLleXlmbO1CPBTGJ3E8AvPs5Y0veZqOyH7vOFrTdoVKbtThnhA9oWXtdpd89jfEZIEkQBJCvuXpjsfhc0mclue6O4tW6c172llDi45Fw/cHHz0W3budltKi7HXIqkaNAODzdObvLTzW8tbAgLOU/wAF4w/J4xgAAGQGQHQaL6RFkahERAEREAUN9rfZ27E68tmFwdJrNABLTqXAalp46wehymREBx04EDmqUE6rp7bnZdYXTy99LA86upuLJPMtHhJ6xJWs23YBah0vuK7hybgb88JU2CCcKyu6l8y3vKVarOCm7EYbiMgHDlI4xmp4tOxbZzNWVKn8VV3/AGYVnLHcKwo/BaUZ5uYHn3fJSwaSztvswQD3sZZikSB7OWTb2x2EAmtAOk0a4ngfuKKu1Uh21a4YG4WljAGaDDTYCIHGZyWoNCWRR0TS7Y9nH/aGjzZWH1Yr5nahs8/7Vb+tUD5OiFza0DjCpvjlKWDqu03poVRNOpTeObKjHfQqtT25ScYDgTyDmk+wMrkh1u06gKkLQAyMvIoDsD+0qfEx5gj+UL6NZh0c2T1H0XJ9pt67pf6u6rsjQCq6PaYWcte1baFIgufTrRlFSm0n3ZhPrKDkn7atqQ0xwMhaLbgVdu2uU5ODh1aytr6Fa1s/tsyd39B7HO1NJ0t0/wDjf+ZWwbh7fpXu1KVWkCMng4mhpkU35wHGNRyUE2ZranZYy3qG5tHuaGtdjou8TS3U4HaiI0M9IWCujJ+Fzg34mt+JvVoGo8lMVzXDGOe74WguPkBJ+igu+vGvcXtcaDpdge3MBpJLWvHFoGUrnzY3L6kdenyqP0spbdtXXbGut303uoh+IHw1HNyMGcvDByMala9bVgQCvu82lVuKeENYXg51Bia+MwRlq0r3Z2wqmHwweMScvcLfTyUFUmY6mPySuKPoOC+oCuRsaqOA919N2TUPAaxrx9F2KcX0zicGu0WTqY5FUXWoKzTdg1jwHPX+i+Kmx6rdWn2cfo1LiKZhnWLYzC3Tsu3QFa474t/ZUSDno5+rR1jJx9Oa1mpbOJgc45H2MFTvuZsj7NZUmRDi3E/+J2ZnyyHos5tJcFoJ3yZtERYGwREQBERAEREAREQBERAEREBypvgcN/dRlFxXiMo/au0WCAREB6vk6oiA9XhREB45U2a+n816iEHtbQrdewn/AN5Z/wAOr/0/1REBP2+Losa8fgj0JAPyXPm1XkMpQTnUpA9R4jB6ZD2XiKyIZUnDjw5Z8Mvosu+qe6OZ+Hn0RFf0g+rN3Hjj14+/qs5VMNMZa6eq8RF0TLsxn2l5+87XmeqylhTBiQDlxz4FEUlSvZ27XObLWnTUAqXAvUWTLoIiKCQiIgCIiAI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10" descr="data:image/jpeg;base64,/9j/4AAQSkZJRgABAQAAAQABAAD/2wCEAAkGBhQSEBUUExQWFRUUGBYYFxgYGBgaGBgXGBcWGRUfGBUXHCceGBkjHBUXHy8gJSgpLCwtFx4xNTAqNSYrLCkBCQoKDgwOGg8PGi8kHCQ0LCktKSwuLC4qLCwsLCwqLCwsLCwpLCwsLCwsLCwsKiwsLCwsLCksLCwsLCwsLCwpLP/AABEIAMIBAwMBIgACEQEDEQH/xAAcAAEAAQUBAQAAAAAAAAAAAAAABwMEBQYIAQL/xABGEAABAwIDBQYDBQUECQUAAAABAAIRAwQSITEFBkFRYQcTInGBkTKhsRRCUtHwI2JyweEVgpLxCDNEY3OTssLDJDVTg7P/xAAaAQEAAwEBAQAAAAAAAAAAAAAAAQIDBAUG/8QAKBEAAgIBBQABBAEFAAAAAAAAAAECEQMEEiExQRMiMlFhkUJxgbHB/9oADAMBAAIRAxEAPwCcUREAREQBERAEREAREQBEWG3u3kZY2j67syIaxv4nu+EeWpPQFAXG2t4be0ZjuKraY4Tqf4WjN3oFrNTtgsO7c5r3lzYhhY5rnSYyJEe6gneDb9a7rGrVeXEmB06BugCwr6Mmc+saD1Jz9oVbLUdBWXbfaPJx061Mc4a4eoDpHstv2FvXa3gJt6zahGrdHjzY6CB1iFyg6i9riDJjI+KPYD+qymyb19Go2pTc5j2GWn7zSDz5fn1UWGjrFFre4m9ov7YPMCqyG1GjnwcP3XDP3HBbIrlQiIgCIiAIiIAiIgCIiAIiIAiIgCIiAIiIAiIgCIiAIiIAiIgChn/SFvag+y0x8H7R/m/JokfugmP4lMyiXt1sXVTbBomMTT0NVzA35sPuFWTSXJaKbfBC2z2Y4b+ipE2D2bNqU8dSZOnCFre7+yBSvSKk4KbjnGWuXups2NUpupju3NcOhC48s5XUejuwY403LsiXanZfVpte/GCB8MTOWk/Raw6m5hDSYcP8vXlHJdG3NAOYRGoUCb923c1yOp9tR9SpxZG5bWRmwxUd0TaOyPaxZtGiwGBUFSm9v91zgPR1MZ/mp+XM/Y3Te/bFAgEhveOd0ApPbJ9S0eq6YXXE4WERFYgIiIAiIgCIiAIiIAiIgCIiAIiIAiIgCIiAIiIAiIgCIiALVN+bQOFMkaGfVrgW/Mra1id5qAdQJOrS2PUgFZZlcGb6eW3Iv4/k0WpscgirSY15iHtJAxDhBIj3Xmy7Mi4DhSFDHq1p6cYEeyzVnVAmeCoWtUvrOOmEZA66ZLz11wett5ssL29quqFrK7aRzw4mziAyMZ/RRxvrsSvWd3xLXta04nDTLSOpkZKV7a0p1aX7RjXYScnAH6qlR2ayvWp0cIwBzSWjIQzxacvCFaEmmqM8sE07LfsY3Kda0HXFQQ+uAGjiKepJ6uIGXJo5qSl41sCBkAsXvPt9tnavrOzwiGt/E8/CPf5Ar0ukeO+WUN6d8rbZ9PFXf4nfBTbnUf8Awt5dTAHNRltTt0rn/U0aVIcDULqjj6NwgfNR9tvaVW5rOr1nF9SodfutHAAcGjgFha1QE5TPVV3E0SXs/tovhOLuqvQsjLphc35reN0e1+hdPFKu3uKpIAMzTc46CTmxx4A5HmoCo1ZA/Wf5/VXQcdSMxkeRB/PUJYo60RaN2V72G6tu6qOmrRAEnV9M/A48yPhPoeK3lXRUIiIAiIgCIiAIiIAiIgCIiAIiIAiIgCIvHFAeF4mJE8uPsvpYW+3Ns6xLqlvSc92r8Ix/8weKfVQxtTeS82Xe1KDLiqW0nkNDzjaWGHNlrpA8JGkIDoAlajvFvVTNKpSAc2s1zWvY5pygh0h2jmkRBGuIK/3J3qZf2oqgAPBw1G/hcOU54TqPbgqO9+wg8Cu0eJgh/Wnrn1br5F3RZZb2OjXDW9Wa3Ul7PCYcDiB8xoVRqUjhJIOKPuvj0zAHzXxb3QovDH/CdDw6CeYkrJVq1OJn9eS85Hrpr0x9vcVMEBsYoa0fecTkMhot+2HscUKYkA1Dm53HPgDrA/qtY3Losr131JBFLJjeJcdXRyGg/ot6XZp8dLczz9Tl3PaugoU7Ydtuub2jZUz4WHxAfiIzJ8hI9DzU1OOS58rEVtrXdd7i1lN7mNfycXYdfIH3W2SVRMMUd0qMza7qU3UMJEZa8VGW1NkGnWdTPBxE9OB9lMNtdu+GWPykPZoR1bwPlIWib5sb9pcRrgDh8wf+n5riwSe5pndqIpxUkarTt8FQtPCfcf5fJXbiAfSP5j2zXlSkS/F+IYvbVVK9GCeg/kuw4GZ/creQ2l1Rq6MxYKg/3bvi9jB9F0cDK5KoOktB5x7EBdL7i7QNawokmXMb3bvNnh94AVolWjPoiK5UIiIAiIgCIiAIiIAiIgCIiAIiIDxzkhfB1VRAFAXavTB2pWy+7T//ADYpw2xtBtC3q1XGBTY5066DLLjnGXVc4bQv6lxVdVquL3vzJyz5ZDIAAAeiIG69iN/gua1GYFRgcBzcx3DrDnH0Uw3VwxrfGQGnLPjOURxJ0hQFuBbMN0/vKwoBtIuDyQIc2pTLciRiz4dOikR+81NlRldlUXFs7DQuCW+Km7RtQiPgdAnKDHNAZe73WpVmeDTQB0jL1z91gbzcctBhjz0zd9Fsu7+9drXeaFJz8TAcOMEFzQYJaTmQOueXRZ0nOPn+tVzvBF9cHTHUSXD5Ii3Y2NdUdpPrEGnTawYmnUifB4RpPiidQHdFL1KqHAFpkHQhYbaocGOwsDmgEnMhxPmFabE2gQ2GsOubc49yZlaxW3gxk93Js5UK9n+Gq26JEzc1iZ4h2Et+SmSnXD2S3l6hQD2dXOGtdUpPiwvA5w5wd/1NWWoVwN9K6yG50dkU6XeupNAgEmOJUfb5bHqljK7RiAlro1Acciek5eqkqhdAshtRrA7UPbwykTIjjxVpeFtKlEyGjX6+i4YzcZWelPGpx2kO2F4IcHZQMgeHMe6qOuA5pIOYmfISAvd43sNUljYmZPP0WGsKnjM6cuZ4fn6L0Iu1Z5M47ZUZKg2C3FqQ4/zU/wDZDcY9nk8O8cJ5kBs/Nc4PvDUrSMgMm+TdP11XSXY6Gf2RRwc6uL+I1HTPpCuuyj6N1REVygREQBERAEREAREQBERAERa7vR2gWdhlXqjHwps8VQ8vCPhHV0BAbEih8/6R1v3oaLSsWTGLGzF6UxkfLEpcoVcTQYIkAwdRI0PUID7IXqIgMXvPUpttKr6oljG4yJIksIc0Zc3NAXMVer4suEaLpbfa7FPZ104gOAo1BB0Jc0tE+pC573e2TVvqgpUaTHOBbLxkA2RJcWnDEcS2fVQDL7C3fc+l9pdDqdKoxr2nU5Bx9IEeq3zfDYtK2q0a9FgZb3B7m4Y2GiH/AAuw6AjN3IOptW4bC3UpW9mLaAcTf2jozc4jM5/LyCt94Nym3VNtI1XsYHNcQIOYDgSJ0JDvl5zINNttpMb9koVThvLK5p0RAIx0XPDSZ0LS2P8AJylQZq0fsWgXse6lTc9gAa4tBc0CIhxE5QFeID4rU5aRzCwdqQwxyMLPrEX1uWvkcZKApbRuTRexzdHF0jnkCR8iVBe0G/2ftcOdIp4y1x/3VT4T/hLT/dU27UM06M/dqtB8i1369FrvaVuabu1FWmyalEukAZupHxR1LSQR/eVJxtF4yp2XFCkxzZa5rgRPAtIPEHiFq2810xjS1oaOjch/mtL3VrCmK1KrUNNrg0ipOTA1xxGNdHEQOIC3PZGwmFrHnx4gHA65ESCPdedkx7KbZ6kM/wAnFEf7RsS2m6q8Z8BwbOk9eiwFjbEsL+ZIHoP6qQu0ege5aymDxe6ODWwJPq8exWhPaaQ7p0SHEmDIkiOC6sMricWZVIx1VjmPmCBOR4eSmzsA3jB761c7WKtMHnkKgHs0+hWj7pbqPvCMeTJzPEkchz69VKWz+zmhSLH0w5j6ZBaQ4wY4OacnA6EcQpeaMXREcEpKyTUVhs2u2MIa1juIECeqv10J2rRztU6YREUkBERAEREAREQBEWM3k28yztalepowZDi5x+Fo6k/zPBAaR2qdoz7U/ZLUgXD24n1Ne6adIH4zPoCDxygOvYOe4uqVC4kkuOcuJ1JcTJPVX9XalS6r1q9Qy6o6T5kyY6DJWtxUzDRqVIM52fWlsy+ZUrkClQ/aGQSXOb8AgAk+KCfJTpZdqlg9wb34aT+NlRo/xFsfNc1CsWu8JjDkD14n6BbJu/tvHXpsqUqZJOTwMJ0OoHhMxyGqrJ0my0VbSOm7e9Y9ocxwc06OaQQfIjJaRv5vndWFdmBtJ1Gq2WFzXSHNgPBIcOYP97orLZ9LA4GmTTJ1LDhnzAyPqCq2/wDYvuNnmYe+iRUaYh0CQ/TI+Ek8PhWEM8Zdl9Rppxi3FmHb2w1XCKlvSeMjkXDMEEazxAKuNkdo9lTrPq/YzSqVAA91Mh0xMZHCOJzUaUiqwK6DyVPIv6ia7XtUsX6vez+Jh/7ZWbsN6LWtAp3FJxPDEA7/AAmCudnvhUhWQ0Wea7OoSvVA27G/txaObDzUpZTTcZEccJPwHyy5gqbtmbUp16LatN0seJB5cweRByhDfHlU+PS7VOtTBHkvatTCCTJjkCT6AarUtnb5uqVajSGmnS7wudmH4I/Z+EgAukOaR5eZGt0X23KfhZydUpg+WZ+kj1VhtjeoU7GrcCqWBr3huFrS5xGVNoLwWjFA4HKTwVTbu02voMdT8UnGOctBDQeRxuj+6VEm8G0Ztm0ZMCq+oeWbWNH0cnZJqrrgvqEu+JxLnRkPFOKIyGc6KQt3d4KVC0p0jimm2Gl0GRwBI/JaO+zhodxIP0cR+uoWetsOFoPSf1wUrDGaqY+aUHcTMbV21Te172B9UuaGloECAXGJORknhK0G12JVu7h0NAAIxHRreQnh/RbDtG5fXecIwsOQ0kgZACMlf7P2cKbIGupVcWlXjL5NU32jZdgVbezYAXA4Ro3xEniZGQ9SrvaG/L3iKTe7HPV/5N+fmtWhfTB7LfHpccOe3+zDJqck+Ol+jK2O1ajKgqNccUzMyTzmdQpM3e26LmmTEPbAcOGehHQwfZRB9qLfuwsruvvEbe4DyfC7wvB/DzHUa+/NaZI7lwY45UyYEVK2uW1GhzHBzToQZCqrlOoIiIAiIgCIiAKBO3He/va/2ZjvBQkEc6seIn+H4R1xc1Pa5B2jUNS5qOqT4XOc+eeIkg9S6UB5Zs7qj4tTmfM6fJfdlbEy46nT+S+SwvMnQZ+Z4K8L/CFIMLVaR6mT5yslsE/+qo/8Rn1Ctr+nmZVxuq6buiDqHg+0n+SrP7WWh9yJrsav7UBZ+4vAGkdDI6QtMbXOLIxzKuxijp+a8ez3GRhb3Ye0PaIDs45Z6ei+zdQtp2tu4O4ZSoU2U+7c4ggGSH5kOM5iQI5LULnYl0D/AKsu/hz/AKr0Y5Yv0+ey6ScX0Kl1Kvt2yHXTJpio3PE05iIOZ8tfRYatZ1KYJqNc2ImRpMx5TB9lIW4OzC2i7G3Ca0OByxYYETy1JjqpyTSiMGmlLIr85NU2lTbTuH026ZEDlM5eWS2bdDeypaCoB4qeFz3MMxiaPDGeUkgHosfvrun9lqi5a9zm1CGuBGhjIgjgYiOZHNYt1yBSqmdaYA9XtVoSuKMsuLZqHX9zedk9uVRpAuKDHN50iWkeTXEg+UhXW1Sy+e+7sXurEtBq28xV8MQCzIlngaPDPMTwh+0rh0LY7B2Eh7HFj25hzSQQehGYWiLNvpklbGrD+zscODoqSHfdqEmQBAgBzjlGpKja8YH3Hdj4QSPMNdmfVbxs7fkVWdzfTnkLhgGIdajAIcOoz6cVg7/dOrbPdVMVqLz+yrMOJhDomSPhM8D6StIcss3ceDF17QvIEa4vbwj6Ssk61wiIziPKf6KpZvzJMeEE/QD5kLypVnPWfqumuTGzylQEiFcVjGXJU6Lv6Lyu/I/ryVyjLOrtANgmcBMf1PRZS0BqRgY5wj7rSforfZO7pvHMo5hohz3D7rQc46nQefRTJZs7qm2mwBrGANa0DIAaLGeTaaQhuIvZsCs7SjVP/wBbvyX0Nzbonw0XesD6lSp3zuef6+SstpbdFIR8R48PosnnZvj0290jUthbuX9F+JhazmC6QfMNBBUh0XOwjGAHRnExPGJzhaoN8h94OHkQfqAqVTe6nxe7/lz/AORYSy32dsdBkj5/3/Rt1W6DY65DzOgVZaXa7xNe8FjaryMs4Y0TA0bicTw1n3W12dN0S+AT90aN9eJ5lIy3GWXC8bqRcoiK5iEREAXL3aE6i7adx3AimapJzydUEB5H7uOTHVdIbw3/AHFpXqggGnSqOBJgYg04czzMD1XKTyS6devr/VAVxAEL67yAvhlNeVCpBSuHSvdiEMvKLyYGMAn+IED5kL5rDIecfr2VLuJlvHh9f5qGrVExdNMlYvjNXtverWt695bai+n9kcazKjcTmGW93nGHERJOROEjLLMys/svYtw+gysaL2tqNDgMiYOYkNMiRnovOenkj1I6iEvS+78HVUC+JgSRMecZZr4dSjJ0jzBH1C+MIOhKosTLPJH8mnbx1Xuo1CWxNWkXgmYc1jmkD90HRbjsm+D6NJ7cjgb9IcPcfJfVPdwVcYLcbajYLcYYQ4wCQ4tcNADwzb1yq7udnF5RGE1qRYY8Mu8Hi8Z+DxHDoAWiTrz3eJyjRzrLGMr8Mm2+DmltRoe065ZEeRWFu9yrB4LsT6bMsTGvEEzIzIJHkFlb7Zr7c4X5fhcBiDh+aofbKghzWueRoTRc6PJwWK3RdG7UJ06sjbeSxpU7o93TwNDGgAg8OInNW9CtCu97LjHdPcTmdRyPrp5LFscu3F9qPK1HM3Rl2XU6rNbvbzVbVxFNwdTd8dJ+dNwOstOh6ha9Y2D6jajmR+ybjMzJExl1Va+szTt6FQOxd9JMD4Y4TOfsFZyKwxyq6N4fsmldtdUsDFSJqWrj4hmCTScfiblp9MgtZfcFjy0gggkOaQQQeORWL2Xc1GnvWF7O6IJqNxeE8PENCVuVtt632mBSvIpXGQp3IAAeeDardPX6cdseauGVnj4tGEN5AzhzTxGo9EdcVHABmFwOk5z7GZVtX2c+ncGg4+JtTu3YYIJxRkSPqFJWx92LejWAY2DTOMh3idjgYDi/CASQANYK1yZ1Cr9K49PLIm14ZfdLYn2W2HeACo4YqhGgPBoJ4NGXnKzNG5a4ZZ9OKxO17p0BrASOgKsG1ajA4MIDmAifMCc+fCea8+ef6r8PRw6W416ZfbG3G0QWggvOp4DoFptW7c8kk+c/rVWlxeg54vzVg++PNS22exhwRwqvfyXl7dCYGZXraIa01Kzg1o15+UczwGq1m/2xgMNPiPLVWNJ76hxOcDrlMxPQ8fqrQwuXZz6rWrEqj2T5u9sUU2Ne4DERIHBoI58XRqfQcSc2qVq4Gm0jMFrYPSFVWqVcHiyk5O2ERFJUIiICKe3u6eKNtTB8D3VHOHNzAwMnyxlQ4zJrTOpdl5BsHy8R/wAKlTt9rVMds3u4pAOIqcC9+Rb0gMa7rPRROzUqQXat36qtOSpsbJQBzMgqQEOlVbo5L1/PlJQGd3L3aN7d06ceCQ555MEF35eZC6SYwAAAQBkByHBR72UbKZa7PbcVnNY+4AeS4hoDPuCSeOvtyUhU3hwBBBBEggyCOBBGoUgp1bRjviaD5hW52LR/A32V8igFkzZFMaNAV0y3AC+l7KAxW8Oye/oObHiGbP4hp76eqgnearUpU6sPqMcHsEBzgRDRPHLMropy0LfbdGg6lWuC17nCKha2CC5sQcBGegJE5wVVoc3ZFNrsAUqlB9/jp0awe8QW43BonMEy3FI1z8WSvL/uu8YQ1lMBghjQImTJka6HUl3AnJfW9u9/2y2osdTP2prh4gGhpJylsOJ8Uty0nMaBYbYm6l9cOdUp0Xv7sMDhkHQ7FgLWuiW+EjLRVlHii0HTs3bY9m3unPJMPaQQODdNOfVWV6+kbemXtLg1zxgBiYLmy3+8Z8lSp7NvbOkGVe7pMfiw/aCWxILiMYyJJBy1E8tNa2vvQ5uFpNIlsYQw4hnmZg5eS5vjd8Has0VHkz21tndzQFvSMuquxOaJOZiJJ4CAJPVYzaFKjTuWUzjFFgaHgHE6ZOIgnnyWvVNqVHVMZe7ESDIJX2wOcZMknMk6n1XTDE12zmyZVJcIknZW2rCpcAMtqrqhMhxMkkZyfFA0klZW93jBd4u8pO4Ym5/4hqFQ7Nt1+6oGvUHjrDw/u0uHq4ifIDmsnvIGU2Q6C52YbyHM/wAlllwp+s10+aTdJL/B87L21W0NRjxz0J/l81n3Xoc2SM+aiW/22bch2EupkxI+6eRHUZjyPJZa33rJo42+EHKmeLjxI/dbz/FA4Fc/wTckl6dU88I3faPdrw65qCkQGgx0JAGOOhcCsZWs3kHxgAxBGvrwCqW9aFUub6mw8ZdkGganyXsfDCJ5b1uZ8WWrNhtI68czn6yrS/te7c12eH4Xc2ngerT8jmOKyFLaIGuucDiZ8lSubvGDIEcufqr8HK3JvklvsvD/ALCcZJHePDJ/CI08zPzW3rC7m2vd2Fu3/dg/4vFn1zWaXLLs6F0ERFBIREQEZ9vNDFY0Tyrf+Op+Sg0OgrpvtB3fN5YVabRNQQ+mOb2Zx5kYm/3lzLctLHYSDinMZiOczopAZcgCPrkvk33L5BU3uzXmL0Ug+jUcdTH1/ovqIB8j9FSx8lVtGl72saCS5zWgDUlxAA+aA8pE4WznAGuf1Ul9jO2rj7YLdtQ9xgqPcw5tEDLDPweJwmNVuV32OWFRxc1tWlPCnU8PoHtdHoshul2a2+z6xq031XvLSzxlsBpIJgNaM/CFFEm3L1eAL1CDxEhEB8krH31MOBY4AteCCDoQRBV+rS9pyJGozCA1Nm7VA0HMFFgfSkNIaMsmgEDyY3281itl7ys2ey4rvaXnuqQawGC9wqlkSdADVZJzgTrotuqkCoHDSoIPmoj7Qx+1bRgkte54j8OEk+mh9OihK2S3wYW/vbnal06pXeTAGTSQGB2bWM/C0NwkxmScyVQudwXEENqSdWh5mCCJh2uk5fksvug2H1J+FzmOBnTwhrgeUFvsQtmv7F1VpZTcGvAxU3HISNActOB81x5ckozo7sOGE4WyOKWxsLi12rTB/X61Wd3b2dTqXFNlQ4WE59YBOGeExHqqe19pF3hdbuZXaQ1+YDRGZn8Q4g9VSosyXoYW5Rtrk87PFQlSdomS62xTotzdTEDIFzQAQMsiRkOXRRttvbVJz3OfdMe4mTEuPsyVrtxbNccxP0XhtgNAFPw/stj1Lx/afdfa/hOBr3MJDXEtAaZ0lrz4h5hGFxdLnYvyGkDgOioVG5cgrWpPD6D+amMdhXLleXlmbO1CPBTGJ3E8AvPs5Y0veZqOyH7vOFrTdoVKbtThnhA9oWXtdpd89jfEZIEkQBJCvuXpjsfhc0mclue6O4tW6c172llDi45Fw/cHHz0W3budltKi7HXIqkaNAODzdObvLTzW8tbAgLOU/wAF4w/J4xgAAGQGQHQaL6RFkahERAEREAUN9rfZ27E68tmFwdJrNABLTqXAalp46wehymREBx04EDmqUE6rp7bnZdYXTy99LA86upuLJPMtHhJ6xJWs23YBah0vuK7hybgb88JU2CCcKyu6l8y3vKVarOCm7EYbiMgHDlI4xmp4tOxbZzNWVKn8VV3/AGYVnLHcKwo/BaUZ5uYHn3fJSwaSztvswQD3sZZikSB7OWTb2x2EAmtAOk0a4ngfuKKu1Uh21a4YG4WljAGaDDTYCIHGZyWoNCWRR0TS7Y9nH/aGjzZWH1Yr5nahs8/7Vb+tUD5OiFza0DjCpvjlKWDqu03poVRNOpTeObKjHfQqtT25ScYDgTyDmk+wMrkh1u06gKkLQAyMvIoDsD+0qfEx5gj+UL6NZh0c2T1H0XJ9pt67pf6u6rsjQCq6PaYWcte1baFIgufTrRlFSm0n3ZhPrKDkn7atqQ0xwMhaLbgVdu2uU5ODh1aytr6Fa1s/tsyd39B7HO1NJ0t0/wDjf+ZWwbh7fpXu1KVWkCMng4mhpkU35wHGNRyUE2ZranZYy3qG5tHuaGtdjou8TS3U4HaiI0M9IWCujJ+Fzg34mt+JvVoGo8lMVzXDGOe74WguPkBJ+igu+vGvcXtcaDpdge3MBpJLWvHFoGUrnzY3L6kdenyqP0spbdtXXbGut303uoh+IHw1HNyMGcvDByMala9bVgQCvu82lVuKeENYXg51Bia+MwRlq0r3Z2wqmHwweMScvcLfTyUFUmY6mPySuKPoOC+oCuRsaqOA919N2TUPAaxrx9F2KcX0zicGu0WTqY5FUXWoKzTdg1jwHPX+i+Kmx6rdWn2cfo1LiKZhnWLYzC3Tsu3QFa474t/ZUSDno5+rR1jJx9Oa1mpbOJgc45H2MFTvuZsj7NZUmRDi3E/+J2ZnyyHos5tJcFoJ3yZtERYGwREQBERAEREAREQBERAEREBypvgcN/dRlFxXiMo/au0WCAREB6vk6oiA9XhREB45U2a+n816iEHtbQrdewn/AN5Z/wAOr/0/1REBP2+Losa8fgj0JAPyXPm1XkMpQTnUpA9R4jB6ZD2XiKyIZUnDjw5Z8Mvosu+qe6OZ+Hn0RFf0g+rN3Hjj14+/qs5VMNMZa6eq8RF0TLsxn2l5+87XmeqylhTBiQDlxz4FEUlSvZ27XObLWnTUAqXAvUWTLoIiKCQiIgCIiAIiID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2" descr="data:image/jpeg;base64,/9j/4AAQSkZJRgABAQAAAQABAAD/2wCEAAkGBhQSEBUUExQWFRUUGBYYFxgYGBgaGBgXGBcWGRUfGBUXHCceGBkjHBUXHy8gJSgpLCwtFx4xNTAqNSYrLCkBCQoKDgwOGg8PGi8kHCQ0LCktKSwuLC4qLCwsLCwqLCwsLCwpLCwsLCwsLCwsKiwsLCwsLCksLCwsLCwsLCwpLP/AABEIAMIBAwMBIgACEQEDEQH/xAAcAAEAAQUBAQAAAAAAAAAAAAAABwMEBQYIAQL/xABGEAABAwIDBQYDBQUECQUAAAABAAIRAwQSITEFBkFRYQcTInGBkTKhsRRCUtHwI2JyweEVgpLxCDNEY3OTssLDJDVTg7P/xAAaAQEAAwEBAQAAAAAAAAAAAAAAAQIDBAUG/8QAKBEAAgIBBQABBAEFAAAAAAAAAAECEQMEEiExQRMiMlFhkUJxgbHB/9oADAMBAAIRAxEAPwCcUREAREQBERAEREAREQBEWG3u3kZY2j67syIaxv4nu+EeWpPQFAXG2t4be0ZjuKraY4Tqf4WjN3oFrNTtgsO7c5r3lzYhhY5rnSYyJEe6gneDb9a7rGrVeXEmB06BugCwr6Mmc+saD1Jz9oVbLUdBWXbfaPJx061Mc4a4eoDpHstv2FvXa3gJt6zahGrdHjzY6CB1iFyg6i9riDJjI+KPYD+qymyb19Go2pTc5j2GWn7zSDz5fn1UWGjrFFre4m9ov7YPMCqyG1GjnwcP3XDP3HBbIrlQiIgCIiAIiIAiIgCIiAIiIAiIgCIiAIiIAiIgCIiAIiIAiIgChn/SFvag+y0x8H7R/m/JokfugmP4lMyiXt1sXVTbBomMTT0NVzA35sPuFWTSXJaKbfBC2z2Y4b+ipE2D2bNqU8dSZOnCFre7+yBSvSKk4KbjnGWuXups2NUpupju3NcOhC48s5XUejuwY403LsiXanZfVpte/GCB8MTOWk/Raw6m5hDSYcP8vXlHJdG3NAOYRGoUCb923c1yOp9tR9SpxZG5bWRmwxUd0TaOyPaxZtGiwGBUFSm9v91zgPR1MZ/mp+XM/Y3Te/bFAgEhveOd0ApPbJ9S0eq6YXXE4WERFYgIiIAiIgCIiAIiIAiIgCIiAIiIAiIgCIiAIiIAiIgCIiALVN+bQOFMkaGfVrgW/Mra1id5qAdQJOrS2PUgFZZlcGb6eW3Iv4/k0WpscgirSY15iHtJAxDhBIj3Xmy7Mi4DhSFDHq1p6cYEeyzVnVAmeCoWtUvrOOmEZA66ZLz11wett5ssL29quqFrK7aRzw4mziAyMZ/RRxvrsSvWd3xLXta04nDTLSOpkZKV7a0p1aX7RjXYScnAH6qlR2ayvWp0cIwBzSWjIQzxacvCFaEmmqM8sE07LfsY3Kda0HXFQQ+uAGjiKepJ6uIGXJo5qSl41sCBkAsXvPt9tnavrOzwiGt/E8/CPf5Ar0ukeO+WUN6d8rbZ9PFXf4nfBTbnUf8Awt5dTAHNRltTt0rn/U0aVIcDULqjj6NwgfNR9tvaVW5rOr1nF9SodfutHAAcGjgFha1QE5TPVV3E0SXs/tovhOLuqvQsjLphc35reN0e1+hdPFKu3uKpIAMzTc46CTmxx4A5HmoCo1ZA/Wf5/VXQcdSMxkeRB/PUJYo60RaN2V72G6tu6qOmrRAEnV9M/A48yPhPoeK3lXRUIiIAiIgCIiAIiIAiIgCIiAIiIAiIgCIvHFAeF4mJE8uPsvpYW+3Ns6xLqlvSc92r8Ix/8weKfVQxtTeS82Xe1KDLiqW0nkNDzjaWGHNlrpA8JGkIDoAlajvFvVTNKpSAc2s1zWvY5pygh0h2jmkRBGuIK/3J3qZf2oqgAPBw1G/hcOU54TqPbgqO9+wg8Cu0eJgh/Wnrn1br5F3RZZb2OjXDW9Wa3Ul7PCYcDiB8xoVRqUjhJIOKPuvj0zAHzXxb3QovDH/CdDw6CeYkrJVq1OJn9eS85Hrpr0x9vcVMEBsYoa0fecTkMhot+2HscUKYkA1Dm53HPgDrA/qtY3Losr131JBFLJjeJcdXRyGg/ot6XZp8dLczz9Tl3PaugoU7Ydtuub2jZUz4WHxAfiIzJ8hI9DzU1OOS58rEVtrXdd7i1lN7mNfycXYdfIH3W2SVRMMUd0qMza7qU3UMJEZa8VGW1NkGnWdTPBxE9OB9lMNtdu+GWPykPZoR1bwPlIWib5sb9pcRrgDh8wf+n5riwSe5pndqIpxUkarTt8FQtPCfcf5fJXbiAfSP5j2zXlSkS/F+IYvbVVK9GCeg/kuw4GZ/creQ2l1Rq6MxYKg/3bvi9jB9F0cDK5KoOktB5x7EBdL7i7QNawokmXMb3bvNnh94AVolWjPoiK5UIiIAiIgCIiAIiIAiIgCIiAIiIDxzkhfB1VRAFAXavTB2pWy+7T//ADYpw2xtBtC3q1XGBTY5066DLLjnGXVc4bQv6lxVdVquL3vzJyz5ZDIAAAeiIG69iN/gua1GYFRgcBzcx3DrDnH0Uw3VwxrfGQGnLPjOURxJ0hQFuBbMN0/vKwoBtIuDyQIc2pTLciRiz4dOikR+81NlRldlUXFs7DQuCW+Km7RtQiPgdAnKDHNAZe73WpVmeDTQB0jL1z91gbzcctBhjz0zd9Fsu7+9drXeaFJz8TAcOMEFzQYJaTmQOueXRZ0nOPn+tVzvBF9cHTHUSXD5Ii3Y2NdUdpPrEGnTawYmnUifB4RpPiidQHdFL1KqHAFpkHQhYbaocGOwsDmgEnMhxPmFabE2gQ2GsOubc49yZlaxW3gxk93Js5UK9n+Gq26JEzc1iZ4h2Et+SmSnXD2S3l6hQD2dXOGtdUpPiwvA5w5wd/1NWWoVwN9K6yG50dkU6XeupNAgEmOJUfb5bHqljK7RiAlro1Acciek5eqkqhdAshtRrA7UPbwykTIjjxVpeFtKlEyGjX6+i4YzcZWelPGpx2kO2F4IcHZQMgeHMe6qOuA5pIOYmfISAvd43sNUljYmZPP0WGsKnjM6cuZ4fn6L0Iu1Z5M47ZUZKg2C3FqQ4/zU/wDZDcY9nk8O8cJ5kBs/Nc4PvDUrSMgMm+TdP11XSXY6Gf2RRwc6uL+I1HTPpCuuyj6N1REVygREQBERAEREAREQBERAERa7vR2gWdhlXqjHwps8VQ8vCPhHV0BAbEih8/6R1v3oaLSsWTGLGzF6UxkfLEpcoVcTQYIkAwdRI0PUID7IXqIgMXvPUpttKr6oljG4yJIksIc0Zc3NAXMVer4suEaLpbfa7FPZ104gOAo1BB0Jc0tE+pC573e2TVvqgpUaTHOBbLxkA2RJcWnDEcS2fVQDL7C3fc+l9pdDqdKoxr2nU5Bx9IEeq3zfDYtK2q0a9FgZb3B7m4Y2GiH/AAuw6AjN3IOptW4bC3UpW9mLaAcTf2jozc4jM5/LyCt94Nym3VNtI1XsYHNcQIOYDgSJ0JDvl5zINNttpMb9koVThvLK5p0RAIx0XPDSZ0LS2P8AJylQZq0fsWgXse6lTc9gAa4tBc0CIhxE5QFeID4rU5aRzCwdqQwxyMLPrEX1uWvkcZKApbRuTRexzdHF0jnkCR8iVBe0G/2ftcOdIp4y1x/3VT4T/hLT/dU27UM06M/dqtB8i1369FrvaVuabu1FWmyalEukAZupHxR1LSQR/eVJxtF4yp2XFCkxzZa5rgRPAtIPEHiFq2810xjS1oaOjch/mtL3VrCmK1KrUNNrg0ipOTA1xxGNdHEQOIC3PZGwmFrHnx4gHA65ESCPdedkx7KbZ6kM/wAnFEf7RsS2m6q8Z8BwbOk9eiwFjbEsL+ZIHoP6qQu0ege5aymDxe6ODWwJPq8exWhPaaQ7p0SHEmDIkiOC6sMricWZVIx1VjmPmCBOR4eSmzsA3jB761c7WKtMHnkKgHs0+hWj7pbqPvCMeTJzPEkchz69VKWz+zmhSLH0w5j6ZBaQ4wY4OacnA6EcQpeaMXREcEpKyTUVhs2u2MIa1juIECeqv10J2rRztU6YREUkBERAEREAREQBEWM3k28yztalepowZDi5x+Fo6k/zPBAaR2qdoz7U/ZLUgXD24n1Ne6adIH4zPoCDxygOvYOe4uqVC4kkuOcuJ1JcTJPVX9XalS6r1q9Qy6o6T5kyY6DJWtxUzDRqVIM52fWlsy+ZUrkClQ/aGQSXOb8AgAk+KCfJTpZdqlg9wb34aT+NlRo/xFsfNc1CsWu8JjDkD14n6BbJu/tvHXpsqUqZJOTwMJ0OoHhMxyGqrJ0my0VbSOm7e9Y9ocxwc06OaQQfIjJaRv5vndWFdmBtJ1Gq2WFzXSHNgPBIcOYP97orLZ9LA4GmTTJ1LDhnzAyPqCq2/wDYvuNnmYe+iRUaYh0CQ/TI+Ek8PhWEM8Zdl9Rppxi3FmHb2w1XCKlvSeMjkXDMEEazxAKuNkdo9lTrPq/YzSqVAA91Mh0xMZHCOJzUaUiqwK6DyVPIv6ia7XtUsX6vez+Jh/7ZWbsN6LWtAp3FJxPDEA7/AAmCudnvhUhWQ0Wea7OoSvVA27G/txaObDzUpZTTcZEccJPwHyy5gqbtmbUp16LatN0seJB5cweRByhDfHlU+PS7VOtTBHkvatTCCTJjkCT6AarUtnb5uqVajSGmnS7wudmH4I/Z+EgAukOaR5eZGt0X23KfhZydUpg+WZ+kj1VhtjeoU7GrcCqWBr3huFrS5xGVNoLwWjFA4HKTwVTbu02voMdT8UnGOctBDQeRxuj+6VEm8G0Ztm0ZMCq+oeWbWNH0cnZJqrrgvqEu+JxLnRkPFOKIyGc6KQt3d4KVC0p0jimm2Gl0GRwBI/JaO+zhodxIP0cR+uoWetsOFoPSf1wUrDGaqY+aUHcTMbV21Te172B9UuaGloECAXGJORknhK0G12JVu7h0NAAIxHRreQnh/RbDtG5fXecIwsOQ0kgZACMlf7P2cKbIGupVcWlXjL5NU32jZdgVbezYAXA4Ro3xEniZGQ9SrvaG/L3iKTe7HPV/5N+fmtWhfTB7LfHpccOe3+zDJqck+Ol+jK2O1ajKgqNccUzMyTzmdQpM3e26LmmTEPbAcOGehHQwfZRB9qLfuwsruvvEbe4DyfC7wvB/DzHUa+/NaZI7lwY45UyYEVK2uW1GhzHBzToQZCqrlOoIiIAiIgCIiAKBO3He/va/2ZjvBQkEc6seIn+H4R1xc1Pa5B2jUNS5qOqT4XOc+eeIkg9S6UB5Zs7qj4tTmfM6fJfdlbEy46nT+S+SwvMnQZ+Z4K8L/CFIMLVaR6mT5yslsE/+qo/8Rn1Ctr+nmZVxuq6buiDqHg+0n+SrP7WWh9yJrsav7UBZ+4vAGkdDI6QtMbXOLIxzKuxijp+a8ez3GRhb3Ye0PaIDs45Z6ei+zdQtp2tu4O4ZSoU2U+7c4ggGSH5kOM5iQI5LULnYl0D/AKsu/hz/AKr0Y5Yv0+ey6ScX0Kl1Kvt2yHXTJpio3PE05iIOZ8tfRYatZ1KYJqNc2ImRpMx5TB9lIW4OzC2i7G3Ca0OByxYYETy1JjqpyTSiMGmlLIr85NU2lTbTuH026ZEDlM5eWS2bdDeypaCoB4qeFz3MMxiaPDGeUkgHosfvrun9lqi5a9zm1CGuBGhjIgjgYiOZHNYt1yBSqmdaYA9XtVoSuKMsuLZqHX9zedk9uVRpAuKDHN50iWkeTXEg+UhXW1Sy+e+7sXurEtBq28xV8MQCzIlngaPDPMTwh+0rh0LY7B2Eh7HFj25hzSQQehGYWiLNvpklbGrD+zscODoqSHfdqEmQBAgBzjlGpKja8YH3Hdj4QSPMNdmfVbxs7fkVWdzfTnkLhgGIdajAIcOoz6cVg7/dOrbPdVMVqLz+yrMOJhDomSPhM8D6StIcss3ceDF17QvIEa4vbwj6Ssk61wiIziPKf6KpZvzJMeEE/QD5kLypVnPWfqumuTGzylQEiFcVjGXJU6Lv6Lyu/I/ryVyjLOrtANgmcBMf1PRZS0BqRgY5wj7rSforfZO7pvHMo5hohz3D7rQc46nQefRTJZs7qm2mwBrGANa0DIAaLGeTaaQhuIvZsCs7SjVP/wBbvyX0Nzbonw0XesD6lSp3zuef6+SstpbdFIR8R48PosnnZvj0290jUthbuX9F+JhazmC6QfMNBBUh0XOwjGAHRnExPGJzhaoN8h94OHkQfqAqVTe6nxe7/lz/AORYSy32dsdBkj5/3/Rt1W6DY65DzOgVZaXa7xNe8FjaryMs4Y0TA0bicTw1n3W12dN0S+AT90aN9eJ5lIy3GWXC8bqRcoiK5iEREAXL3aE6i7adx3AimapJzydUEB5H7uOTHVdIbw3/AHFpXqggGnSqOBJgYg04czzMD1XKTyS6devr/VAVxAEL67yAvhlNeVCpBSuHSvdiEMvKLyYGMAn+IED5kL5rDIecfr2VLuJlvHh9f5qGrVExdNMlYvjNXtverWt695bai+n9kcazKjcTmGW93nGHERJOROEjLLMys/svYtw+gysaL2tqNDgMiYOYkNMiRnovOenkj1I6iEvS+78HVUC+JgSRMecZZr4dSjJ0jzBH1C+MIOhKosTLPJH8mnbx1Xuo1CWxNWkXgmYc1jmkD90HRbjsm+D6NJ7cjgb9IcPcfJfVPdwVcYLcbajYLcYYQ4wCQ4tcNADwzb1yq7udnF5RGE1qRYY8Mu8Hi8Z+DxHDoAWiTrz3eJyjRzrLGMr8Mm2+DmltRoe065ZEeRWFu9yrB4LsT6bMsTGvEEzIzIJHkFlb7Zr7c4X5fhcBiDh+aofbKghzWueRoTRc6PJwWK3RdG7UJ06sjbeSxpU7o93TwNDGgAg8OInNW9CtCu97LjHdPcTmdRyPrp5LFscu3F9qPK1HM3Rl2XU6rNbvbzVbVxFNwdTd8dJ+dNwOstOh6ha9Y2D6jajmR+ybjMzJExl1Va+szTt6FQOxd9JMD4Y4TOfsFZyKwxyq6N4fsmldtdUsDFSJqWrj4hmCTScfiblp9MgtZfcFjy0gggkOaQQQeORWL2Xc1GnvWF7O6IJqNxeE8PENCVuVtt632mBSvIpXGQp3IAAeeDardPX6cdseauGVnj4tGEN5AzhzTxGo9EdcVHABmFwOk5z7GZVtX2c+ncGg4+JtTu3YYIJxRkSPqFJWx92LejWAY2DTOMh3idjgYDi/CASQANYK1yZ1Cr9K49PLIm14ZfdLYn2W2HeACo4YqhGgPBoJ4NGXnKzNG5a4ZZ9OKxO17p0BrASOgKsG1ajA4MIDmAifMCc+fCea8+ef6r8PRw6W416ZfbG3G0QWggvOp4DoFptW7c8kk+c/rVWlxeg54vzVg++PNS22exhwRwqvfyXl7dCYGZXraIa01Kzg1o15+UczwGq1m/2xgMNPiPLVWNJ76hxOcDrlMxPQ8fqrQwuXZz6rWrEqj2T5u9sUU2Ne4DERIHBoI58XRqfQcSc2qVq4Gm0jMFrYPSFVWqVcHiyk5O2ERFJUIiICKe3u6eKNtTB8D3VHOHNzAwMnyxlQ4zJrTOpdl5BsHy8R/wAKlTt9rVMds3u4pAOIqcC9+Rb0gMa7rPRROzUqQXat36qtOSpsbJQBzMgqQEOlVbo5L1/PlJQGd3L3aN7d06ceCQ555MEF35eZC6SYwAAAQBkByHBR72UbKZa7PbcVnNY+4AeS4hoDPuCSeOvtyUhU3hwBBBBEggyCOBBGoUgp1bRjviaD5hW52LR/A32V8igFkzZFMaNAV0y3AC+l7KAxW8Oye/oObHiGbP4hp76eqgnearUpU6sPqMcHsEBzgRDRPHLMropy0LfbdGg6lWuC17nCKha2CC5sQcBGegJE5wVVoc3ZFNrsAUqlB9/jp0awe8QW43BonMEy3FI1z8WSvL/uu8YQ1lMBghjQImTJka6HUl3AnJfW9u9/2y2osdTP2prh4gGhpJylsOJ8Uty0nMaBYbYm6l9cOdUp0Xv7sMDhkHQ7FgLWuiW+EjLRVlHii0HTs3bY9m3unPJMPaQQODdNOfVWV6+kbemXtLg1zxgBiYLmy3+8Z8lSp7NvbOkGVe7pMfiw/aCWxILiMYyJJBy1E8tNa2vvQ5uFpNIlsYQw4hnmZg5eS5vjd8Has0VHkz21tndzQFvSMuquxOaJOZiJJ4CAJPVYzaFKjTuWUzjFFgaHgHE6ZOIgnnyWvVNqVHVMZe7ESDIJX2wOcZMknMk6n1XTDE12zmyZVJcIknZW2rCpcAMtqrqhMhxMkkZyfFA0klZW93jBd4u8pO4Ym5/4hqFQ7Nt1+6oGvUHjrDw/u0uHq4ifIDmsnvIGU2Q6C52YbyHM/wAlllwp+s10+aTdJL/B87L21W0NRjxz0J/l81n3Xoc2SM+aiW/22bch2EupkxI+6eRHUZjyPJZa33rJo42+EHKmeLjxI/dbz/FA4Fc/wTckl6dU88I3faPdrw65qCkQGgx0JAGOOhcCsZWs3kHxgAxBGvrwCqW9aFUub6mw8ZdkGganyXsfDCJ5b1uZ8WWrNhtI68czn6yrS/te7c12eH4Xc2ngerT8jmOKyFLaIGuucDiZ8lSubvGDIEcufqr8HK3JvklvsvD/ALCcZJHePDJ/CI08zPzW3rC7m2vd2Fu3/dg/4vFn1zWaXLLs6F0ERFBIREQEZ9vNDFY0Tyrf+Op+Sg0OgrpvtB3fN5YVabRNQQ+mOb2Zx5kYm/3lzLctLHYSDinMZiOczopAZcgCPrkvk33L5BU3uzXmL0Ug+jUcdTH1/ovqIB8j9FSx8lVtGl72saCS5zWgDUlxAA+aA8pE4WznAGuf1Ul9jO2rj7YLdtQ9xgqPcw5tEDLDPweJwmNVuV32OWFRxc1tWlPCnU8PoHtdHoshul2a2+z6xq031XvLSzxlsBpIJgNaM/CFFEm3L1eAL1CDxEhEB8krH31MOBY4AteCCDoQRBV+rS9pyJGozCA1Nm7VA0HMFFgfSkNIaMsmgEDyY3281itl7ys2ey4rvaXnuqQawGC9wqlkSdADVZJzgTrotuqkCoHDSoIPmoj7Qx+1bRgkte54j8OEk+mh9OihK2S3wYW/vbnal06pXeTAGTSQGB2bWM/C0NwkxmScyVQudwXEENqSdWh5mCCJh2uk5fksvug2H1J+FzmOBnTwhrgeUFvsQtmv7F1VpZTcGvAxU3HISNActOB81x5ckozo7sOGE4WyOKWxsLi12rTB/X61Wd3b2dTqXFNlQ4WE59YBOGeExHqqe19pF3hdbuZXaQ1+YDRGZn8Q4g9VSosyXoYW5Rtrk87PFQlSdomS62xTotzdTEDIFzQAQMsiRkOXRRttvbVJz3OfdMe4mTEuPsyVrtxbNccxP0XhtgNAFPw/stj1Lx/afdfa/hOBr3MJDXEtAaZ0lrz4h5hGFxdLnYvyGkDgOioVG5cgrWpPD6D+amMdhXLleXlmbO1CPBTGJ3E8AvPs5Y0veZqOyH7vOFrTdoVKbtThnhA9oWXtdpd89jfEZIEkQBJCvuXpjsfhc0mclue6O4tW6c172llDi45Fw/cHHz0W3budltKi7HXIqkaNAODzdObvLTzW8tbAgLOU/wAF4w/J4xgAAGQGQHQaL6RFkahERAEREAUN9rfZ27E68tmFwdJrNABLTqXAalp46wehymREBx04EDmqUE6rp7bnZdYXTy99LA86upuLJPMtHhJ6xJWs23YBah0vuK7hybgb88JU2CCcKyu6l8y3vKVarOCm7EYbiMgHDlI4xmp4tOxbZzNWVKn8VV3/AGYVnLHcKwo/BaUZ5uYHn3fJSwaSztvswQD3sZZikSB7OWTb2x2EAmtAOk0a4ngfuKKu1Uh21a4YG4WljAGaDDTYCIHGZyWoNCWRR0TS7Y9nH/aGjzZWH1Yr5nahs8/7Vb+tUD5OiFza0DjCpvjlKWDqu03poVRNOpTeObKjHfQqtT25ScYDgTyDmk+wMrkh1u06gKkLQAyMvIoDsD+0qfEx5gj+UL6NZh0c2T1H0XJ9pt67pf6u6rsjQCq6PaYWcte1baFIgufTrRlFSm0n3ZhPrKDkn7atqQ0xwMhaLbgVdu2uU5ODh1aytr6Fa1s/tsyd39B7HO1NJ0t0/wDjf+ZWwbh7fpXu1KVWkCMng4mhpkU35wHGNRyUE2ZranZYy3qG5tHuaGtdjou8TS3U4HaiI0M9IWCujJ+Fzg34mt+JvVoGo8lMVzXDGOe74WguPkBJ+igu+vGvcXtcaDpdge3MBpJLWvHFoGUrnzY3L6kdenyqP0spbdtXXbGut303uoh+IHw1HNyMGcvDByMala9bVgQCvu82lVuKeENYXg51Bia+MwRlq0r3Z2wqmHwweMScvcLfTyUFUmY6mPySuKPoOC+oCuRsaqOA919N2TUPAaxrx9F2KcX0zicGu0WTqY5FUXWoKzTdg1jwHPX+i+Kmx6rdWn2cfo1LiKZhnWLYzC3Tsu3QFa474t/ZUSDno5+rR1jJx9Oa1mpbOJgc45H2MFTvuZsj7NZUmRDi3E/+J2ZnyyHos5tJcFoJ3yZtERYGwREQBERAEREAREQBERAEREBypvgcN/dRlFxXiMo/au0WCAREB6vk6oiA9XhREB45U2a+n816iEHtbQrdewn/AN5Z/wAOr/0/1REBP2+Losa8fgj0JAPyXPm1XkMpQTnUpA9R4jB6ZD2XiKyIZUnDjw5Z8Mvosu+qe6OZ+Hn0RFf0g+rN3Hjj14+/qs5VMNMZa6eq8RF0TLsxn2l5+87XmeqylhTBiQDlxz4FEUlSvZ27XObLWnTUAqXAvUWTLoIiKCQiIgCIiAIiID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Title 8"/>
          <p:cNvSpPr txBox="1">
            <a:spLocks/>
          </p:cNvSpPr>
          <p:nvPr/>
        </p:nvSpPr>
        <p:spPr>
          <a:xfrm>
            <a:off x="528636" y="444500"/>
            <a:ext cx="4949825" cy="24336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4800" dirty="0" smtClean="0">
                <a:latin typeface="Calibri" pitchFamily="34" charset="0"/>
              </a:rPr>
              <a:t>Estándares Estatales Comunes Visión General</a:t>
            </a:r>
          </a:p>
        </p:txBody>
      </p:sp>
      <p:sp>
        <p:nvSpPr>
          <p:cNvPr id="23" name="Title 6"/>
          <p:cNvSpPr txBox="1">
            <a:spLocks/>
          </p:cNvSpPr>
          <p:nvPr/>
        </p:nvSpPr>
        <p:spPr>
          <a:xfrm>
            <a:off x="1069975" y="2916239"/>
            <a:ext cx="4111625" cy="2362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4000" dirty="0" smtClean="0">
                <a:solidFill>
                  <a:schemeClr val="tx1"/>
                </a:solidFill>
                <a:latin typeface="Calibri" pitchFamily="34" charset="0"/>
              </a:rPr>
              <a:t>Junta Directiva</a:t>
            </a:r>
          </a:p>
          <a:p>
            <a:pPr fontAlgn="auto">
              <a:spcAft>
                <a:spcPts val="0"/>
              </a:spcAft>
            </a:pPr>
            <a:r>
              <a:rPr lang="es-MX" sz="4000" dirty="0" smtClean="0">
                <a:solidFill>
                  <a:schemeClr val="tx1"/>
                </a:solidFill>
                <a:latin typeface="Calibri" pitchFamily="34" charset="0"/>
              </a:rPr>
              <a:t>Padres de Familia Comunidad</a:t>
            </a:r>
            <a:endParaRPr lang="es-MX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097213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81200" y="5835652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 AND INSTRUCTION STEERING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</a:p>
          <a:p>
            <a:pPr algn="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Committee of the California County Superintendents Educational Services Association</a:t>
            </a:r>
          </a:p>
          <a:p>
            <a:pPr algn="just"/>
            <a:endParaRPr lang="en-US" b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68" y="5715000"/>
            <a:ext cx="8048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100" dirty="0" smtClean="0">
                <a:latin typeface="Calibri" pitchFamily="34" charset="0"/>
              </a:rPr>
              <a:t/>
            </a:r>
            <a:br>
              <a:rPr lang="en-US" sz="4100" dirty="0" smtClean="0">
                <a:latin typeface="Calibri" pitchFamily="34" charset="0"/>
              </a:rPr>
            </a:br>
            <a:r>
              <a:rPr lang="es-MX" sz="4000" dirty="0" smtClean="0">
                <a:latin typeface="Calibri" pitchFamily="34" charset="0"/>
              </a:rPr>
              <a:t>Estudiantes Preparados para la </a:t>
            </a:r>
            <a:br>
              <a:rPr lang="es-MX" sz="4000" dirty="0" smtClean="0">
                <a:latin typeface="Calibri" pitchFamily="34" charset="0"/>
              </a:rPr>
            </a:br>
            <a:r>
              <a:rPr lang="es-MX" sz="4000" dirty="0" smtClean="0">
                <a:latin typeface="Calibri" pitchFamily="34" charset="0"/>
              </a:rPr>
              <a:t>Universidad y una Carrera Profesional </a:t>
            </a:r>
            <a:endParaRPr lang="es-MX" sz="40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MX" sz="3000" dirty="0" smtClean="0">
                <a:solidFill>
                  <a:schemeClr val="tx1"/>
                </a:solidFill>
                <a:latin typeface="Calibri" pitchFamily="34" charset="0"/>
              </a:rPr>
              <a:t>Muestran independencia</a:t>
            </a:r>
          </a:p>
          <a:p>
            <a:r>
              <a:rPr lang="es-MX" sz="3000" dirty="0" smtClean="0">
                <a:solidFill>
                  <a:schemeClr val="tx1"/>
                </a:solidFill>
                <a:latin typeface="Calibri" pitchFamily="34" charset="0"/>
              </a:rPr>
              <a:t>Construyen un fuerte conocimiento del contenido</a:t>
            </a:r>
          </a:p>
          <a:p>
            <a:r>
              <a:rPr lang="es-MX" sz="3000" dirty="0" smtClean="0">
                <a:solidFill>
                  <a:schemeClr val="tx1"/>
                </a:solidFill>
                <a:latin typeface="Calibri" pitchFamily="34" charset="0"/>
              </a:rPr>
              <a:t>Responden a las distintas necesidades de la audiencia, la tarea, el propósito y la disciplina</a:t>
            </a:r>
          </a:p>
          <a:p>
            <a:r>
              <a:rPr lang="es-MX" sz="3000" dirty="0" smtClean="0">
                <a:solidFill>
                  <a:schemeClr val="tx1"/>
                </a:solidFill>
                <a:latin typeface="Calibri" pitchFamily="34" charset="0"/>
              </a:rPr>
              <a:t>Comprenden y critican</a:t>
            </a:r>
          </a:p>
          <a:p>
            <a:r>
              <a:rPr lang="es-MX" sz="3000" dirty="0" smtClean="0">
                <a:solidFill>
                  <a:schemeClr val="tx1"/>
                </a:solidFill>
                <a:latin typeface="Calibri" pitchFamily="34" charset="0"/>
              </a:rPr>
              <a:t>Utilizan evidencia</a:t>
            </a:r>
          </a:p>
          <a:p>
            <a:r>
              <a:rPr lang="es-MX" sz="3000" dirty="0" smtClean="0">
                <a:solidFill>
                  <a:schemeClr val="tx1"/>
                </a:solidFill>
                <a:latin typeface="Calibri" pitchFamily="34" charset="0"/>
              </a:rPr>
              <a:t>Utilizan la tecnología y los medios digitales de manera hábil y estratégica</a:t>
            </a:r>
          </a:p>
          <a:p>
            <a:r>
              <a:rPr lang="es-MX" sz="3000" dirty="0" smtClean="0">
                <a:solidFill>
                  <a:schemeClr val="tx1"/>
                </a:solidFill>
                <a:latin typeface="Calibri" pitchFamily="34" charset="0"/>
              </a:rPr>
              <a:t>Entienden otras perspectivas y culturas</a:t>
            </a:r>
          </a:p>
          <a:p>
            <a:pPr marL="109728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814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MX" sz="4100" dirty="0" smtClean="0">
                <a:latin typeface="Calibri" pitchFamily="34" charset="0"/>
              </a:rPr>
              <a:t>Futuro de California</a:t>
            </a:r>
            <a:endParaRPr lang="es-MX" sz="4100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295400"/>
            <a:ext cx="4663440" cy="5181600"/>
          </a:xfrm>
        </p:spPr>
        <p:txBody>
          <a:bodyPr>
            <a:normAutofit fontScale="25000" lnSpcReduction="20000"/>
          </a:bodyPr>
          <a:lstStyle/>
          <a:p>
            <a:r>
              <a:rPr lang="es-MX" sz="12400" dirty="0" smtClean="0">
                <a:solidFill>
                  <a:schemeClr val="tx1"/>
                </a:solidFill>
                <a:latin typeface="Calibri" pitchFamily="34" charset="0"/>
              </a:rPr>
              <a:t>Para el 2018, el </a:t>
            </a:r>
            <a:r>
              <a:rPr lang="es-MX" sz="12400" b="1" dirty="0" smtClean="0">
                <a:solidFill>
                  <a:schemeClr val="tx1"/>
                </a:solidFill>
                <a:latin typeface="Calibri" pitchFamily="34" charset="0"/>
              </a:rPr>
              <a:t>61%</a:t>
            </a:r>
            <a:r>
              <a:rPr lang="es-MX" sz="12400" dirty="0" smtClean="0">
                <a:solidFill>
                  <a:schemeClr val="tx1"/>
                </a:solidFill>
                <a:latin typeface="Calibri" pitchFamily="34" charset="0"/>
              </a:rPr>
              <a:t> de los puestos de trabajo en California requerirán  educación postsecundaria.</a:t>
            </a:r>
          </a:p>
          <a:p>
            <a:r>
              <a:rPr lang="es-MX" sz="12400" dirty="0" smtClean="0">
                <a:solidFill>
                  <a:schemeClr val="tx1"/>
                </a:solidFill>
                <a:latin typeface="Calibri" pitchFamily="34" charset="0"/>
              </a:rPr>
              <a:t>Esto es </a:t>
            </a:r>
            <a:r>
              <a:rPr lang="es-MX" sz="12400" b="1" dirty="0" smtClean="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es-MX" sz="12400" dirty="0" smtClean="0">
                <a:solidFill>
                  <a:schemeClr val="tx1"/>
                </a:solidFill>
                <a:latin typeface="Calibri" pitchFamily="34" charset="0"/>
              </a:rPr>
              <a:t> puntos porcentuales por debajo del promedio nacional de </a:t>
            </a:r>
            <a:r>
              <a:rPr lang="es-MX" sz="12400" b="1" dirty="0" smtClean="0">
                <a:solidFill>
                  <a:schemeClr val="tx1"/>
                </a:solidFill>
                <a:latin typeface="Calibri" pitchFamily="34" charset="0"/>
              </a:rPr>
              <a:t>63%</a:t>
            </a:r>
            <a:r>
              <a:rPr lang="es-MX" sz="12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r>
              <a:rPr lang="es-MX" sz="1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Para el 2018, </a:t>
            </a:r>
            <a:r>
              <a:rPr lang="es-MX" sz="12400" dirty="0" smtClean="0">
                <a:solidFill>
                  <a:schemeClr val="tx1"/>
                </a:solidFill>
                <a:latin typeface="Calibri" pitchFamily="34" charset="0"/>
              </a:rPr>
              <a:t>California ocupa el </a:t>
            </a:r>
            <a:r>
              <a:rPr lang="es-MX" sz="12400" b="1" dirty="0" smtClean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29o</a:t>
            </a:r>
            <a:r>
              <a:rPr lang="es-MX" sz="1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lugar en la  educación superior</a:t>
            </a:r>
            <a:r>
              <a:rPr lang="es-MX" sz="12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3" descr="C:\Users\cschieferle\AppData\Local\Microsoft\Windows\Temporary Internet Files\Content.IE5\8NYMSUZ3\MP90038289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964" y="1143000"/>
            <a:ext cx="349893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cschieferle\AppData\Local\Microsoft\Windows\Temporary Internet Files\Content.IE5\9DPXWIVZ\MP90042758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964" y="4038600"/>
            <a:ext cx="3569970" cy="237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3850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381000"/>
            <a:ext cx="8229600" cy="1371600"/>
          </a:xfrm>
        </p:spPr>
        <p:txBody>
          <a:bodyPr/>
          <a:lstStyle/>
          <a:p>
            <a:r>
              <a:rPr lang="es-MX" sz="4400" dirty="0" smtClean="0">
                <a:effectLst/>
              </a:rPr>
              <a:t/>
            </a:r>
            <a:br>
              <a:rPr lang="es-MX" sz="4400" dirty="0" smtClean="0">
                <a:effectLst/>
              </a:rPr>
            </a:br>
            <a:r>
              <a:rPr lang="es-MX" sz="4400" dirty="0" smtClean="0">
                <a:effectLst/>
              </a:rPr>
              <a:t/>
            </a:r>
            <a:br>
              <a:rPr lang="es-MX" sz="4400" dirty="0" smtClean="0">
                <a:effectLst/>
              </a:rPr>
            </a:br>
            <a:r>
              <a:rPr lang="es-MX" sz="4400" dirty="0">
                <a:effectLst/>
              </a:rPr>
              <a:t/>
            </a:r>
            <a:br>
              <a:rPr lang="es-MX" sz="4400" dirty="0">
                <a:effectLst/>
              </a:rPr>
            </a:br>
            <a:r>
              <a:rPr lang="es-MX" sz="4400" dirty="0" smtClean="0">
                <a:effectLst/>
              </a:rPr>
              <a:t>¿</a:t>
            </a:r>
            <a:r>
              <a:rPr lang="es-MX" sz="4100" dirty="0" smtClean="0">
                <a:latin typeface="Calibri" pitchFamily="34" charset="0"/>
              </a:rPr>
              <a:t>Por que los </a:t>
            </a:r>
            <a:br>
              <a:rPr lang="es-MX" sz="4100" dirty="0" smtClean="0">
                <a:latin typeface="Calibri" pitchFamily="34" charset="0"/>
              </a:rPr>
            </a:br>
            <a:r>
              <a:rPr lang="es-MX" sz="4100" dirty="0" smtClean="0">
                <a:latin typeface="Calibri" pitchFamily="34" charset="0"/>
              </a:rPr>
              <a:t>Estándares Comunes?</a:t>
            </a:r>
            <a:endParaRPr lang="es-MX" sz="41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0" indent="0">
              <a:buNone/>
            </a:pPr>
            <a:endParaRPr lang="en-US" sz="3100" dirty="0" smtClean="0">
              <a:solidFill>
                <a:schemeClr val="tx1"/>
              </a:solidFill>
              <a:latin typeface="Calibri" pitchFamily="34" charset="0"/>
              <a:hlinkClick r:id="rId3"/>
            </a:endParaRPr>
          </a:p>
          <a:p>
            <a:pPr marL="0" indent="0">
              <a:buNone/>
            </a:pPr>
            <a:r>
              <a:rPr lang="en-US" sz="3100" dirty="0" smtClean="0">
                <a:solidFill>
                  <a:schemeClr val="tx1"/>
                </a:solidFill>
                <a:latin typeface="Calibri" pitchFamily="34" charset="0"/>
                <a:hlinkClick r:id="rId3"/>
              </a:rPr>
              <a:t>http</a:t>
            </a:r>
            <a:r>
              <a:rPr lang="en-US" sz="3100" dirty="0">
                <a:solidFill>
                  <a:schemeClr val="tx1"/>
                </a:solidFill>
                <a:latin typeface="Calibri" pitchFamily="34" charset="0"/>
                <a:hlinkClick r:id="rId3"/>
              </a:rPr>
              <a:t>://vimeo.com/30055181</a:t>
            </a:r>
            <a:endParaRPr lang="en-US" sz="3100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133" y="2438400"/>
            <a:ext cx="3068108" cy="306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1065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100" dirty="0">
                <a:latin typeface="Calibri" pitchFamily="34" charset="0"/>
              </a:rPr>
              <a:t>Atributos de los Estándares    Estatales Comunes</a:t>
            </a:r>
            <a:endParaRPr lang="en-US" sz="41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647777"/>
              </p:ext>
            </p:extLst>
          </p:nvPr>
        </p:nvGraphicFramePr>
        <p:xfrm>
          <a:off x="457200" y="1752600"/>
          <a:ext cx="82296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0267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Los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</a:rPr>
                        <a:t>estándardes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…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Los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</a:rPr>
                        <a:t>estándardes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 NO…</a:t>
                      </a:r>
                    </a:p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861646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anose="020F0502020204030204" pitchFamily="34" charset="0"/>
                        </a:rPr>
                        <a:t>establecen</a:t>
                      </a:r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 lo </a:t>
                      </a:r>
                      <a:r>
                        <a:rPr lang="en-US" sz="2000" b="1" dirty="0" err="1" smtClean="0">
                          <a:latin typeface="Calibri" panose="020F0502020204030204" pitchFamily="34" charset="0"/>
                        </a:rPr>
                        <a:t>que</a:t>
                      </a:r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 los </a:t>
                      </a:r>
                      <a:r>
                        <a:rPr lang="en-US" sz="2000" b="1" dirty="0" err="1" smtClean="0">
                          <a:latin typeface="Calibri" panose="020F0502020204030204" pitchFamily="34" charset="0"/>
                        </a:rPr>
                        <a:t>estudiantes</a:t>
                      </a:r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Calibri" panose="020F0502020204030204" pitchFamily="34" charset="0"/>
                        </a:rPr>
                        <a:t>necesitan</a:t>
                      </a:r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Calibri" panose="020F0502020204030204" pitchFamily="34" charset="0"/>
                        </a:rPr>
                        <a:t>aprender</a:t>
                      </a:r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. </a:t>
                      </a:r>
                      <a:endParaRPr lang="en-US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anose="020F0502020204030204" pitchFamily="34" charset="0"/>
                        </a:rPr>
                        <a:t>dictan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 panose="020F0502020204030204" pitchFamily="34" charset="0"/>
                        </a:rPr>
                        <a:t>como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</a:rPr>
                        <a:t> los maestros </a:t>
                      </a:r>
                      <a:r>
                        <a:rPr lang="en-US" sz="2000" b="1" baseline="0" dirty="0" err="1" smtClean="0">
                          <a:latin typeface="Calibri" panose="020F0502020204030204" pitchFamily="34" charset="0"/>
                        </a:rPr>
                        <a:t>deben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 panose="020F0502020204030204" pitchFamily="34" charset="0"/>
                        </a:rPr>
                        <a:t>enseñar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</a:rPr>
                        <a:t>.</a:t>
                      </a:r>
                      <a:endParaRPr lang="en-US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969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proporcionan un conjunto claro de objetivos y expectativas compartidas de los conocimientos y habilidades que  ayudarán a los estudiantes a tener éxito.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en-US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son un currículo nacional para las escuelas.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en-US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752463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7976" y="152400"/>
            <a:ext cx="8229600" cy="1257299"/>
          </a:xfrm>
        </p:spPr>
        <p:txBody>
          <a:bodyPr>
            <a:noAutofit/>
          </a:bodyPr>
          <a:lstStyle/>
          <a:p>
            <a:pPr algn="ctr"/>
            <a:r>
              <a:rPr lang="es-MX" sz="3500" dirty="0" smtClean="0">
                <a:latin typeface="Calibri" pitchFamily="34" charset="0"/>
              </a:rPr>
              <a:t>Estándares Estatales Comunes </a:t>
            </a:r>
            <a:br>
              <a:rPr lang="es-MX" sz="3500" dirty="0" smtClean="0">
                <a:latin typeface="Calibri" pitchFamily="34" charset="0"/>
              </a:rPr>
            </a:br>
            <a:r>
              <a:rPr lang="es-MX" sz="3500" dirty="0" smtClean="0">
                <a:latin typeface="Calibri" pitchFamily="34" charset="0"/>
              </a:rPr>
              <a:t>Dos Marcos Organizativos</a:t>
            </a:r>
            <a:endParaRPr lang="es-MX" sz="3500" dirty="0">
              <a:latin typeface="Calibr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2588" y="1409699"/>
            <a:ext cx="4040188" cy="533400"/>
          </a:xfrm>
          <a:solidFill>
            <a:schemeClr val="accent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Artes del Lenguaje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0413" y="1409699"/>
            <a:ext cx="4041775" cy="533400"/>
          </a:xfrm>
          <a:solidFill>
            <a:schemeClr val="accent1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Matemáticas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82588" y="1943098"/>
            <a:ext cx="4040188" cy="445770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s-MX" sz="2200" b="1" dirty="0" smtClean="0">
                <a:solidFill>
                  <a:schemeClr val="tx1"/>
                </a:solidFill>
                <a:latin typeface="Calibri" pitchFamily="34" charset="0"/>
              </a:rPr>
              <a:t>Estándares para la Preparación Universitaria y Carrera Profesional</a:t>
            </a:r>
          </a:p>
          <a:p>
            <a:endParaRPr lang="es-MX" sz="2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s-MX" sz="2200" b="1" dirty="0" smtClean="0">
                <a:solidFill>
                  <a:schemeClr val="tx1"/>
                </a:solidFill>
                <a:latin typeface="Calibri" pitchFamily="34" charset="0"/>
              </a:rPr>
              <a:t>Contenido de los Estándares de los grados K-12</a:t>
            </a:r>
          </a:p>
          <a:p>
            <a:pPr marL="0" indent="0">
              <a:buNone/>
            </a:pPr>
            <a:endParaRPr lang="es-MX" sz="2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s-MX" sz="2200" b="1" dirty="0">
                <a:solidFill>
                  <a:schemeClr val="tx1"/>
                </a:solidFill>
                <a:latin typeface="Calibri" pitchFamily="34" charset="0"/>
              </a:rPr>
              <a:t>Estándares</a:t>
            </a:r>
            <a:r>
              <a:rPr lang="es-MX" sz="2200" b="1" dirty="0" smtClean="0">
                <a:solidFill>
                  <a:schemeClr val="tx1"/>
                </a:solidFill>
                <a:latin typeface="Calibri" pitchFamily="34" charset="0"/>
              </a:rPr>
              <a:t> para la </a:t>
            </a:r>
            <a:r>
              <a:rPr lang="es-MX" sz="2200" b="1" dirty="0" err="1" smtClean="0">
                <a:solidFill>
                  <a:schemeClr val="tx1"/>
                </a:solidFill>
                <a:latin typeface="Calibri" pitchFamily="34" charset="0"/>
              </a:rPr>
              <a:t>Lecto</a:t>
            </a:r>
            <a:r>
              <a:rPr lang="es-MX" sz="2200" b="1" dirty="0" smtClean="0">
                <a:solidFill>
                  <a:schemeClr val="tx1"/>
                </a:solidFill>
                <a:latin typeface="Calibri" pitchFamily="34" charset="0"/>
              </a:rPr>
              <a:t>-Escritura en Historia y Estudios Sociales, Ciencias </a:t>
            </a:r>
            <a:r>
              <a:rPr lang="es-MX" sz="2200" b="1" dirty="0">
                <a:solidFill>
                  <a:schemeClr val="tx1"/>
                </a:solidFill>
                <a:latin typeface="Calibri" pitchFamily="34" charset="0"/>
              </a:rPr>
              <a:t>y Materias T</a:t>
            </a:r>
            <a:r>
              <a:rPr lang="es-MX" sz="2200" b="1" dirty="0" smtClean="0">
                <a:solidFill>
                  <a:schemeClr val="tx1"/>
                </a:solidFill>
                <a:latin typeface="Calibri" pitchFamily="34" charset="0"/>
              </a:rPr>
              <a:t>écnicos</a:t>
            </a:r>
            <a:endParaRPr lang="es-MX" sz="2200" b="1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s-MX" sz="2200" b="1" dirty="0" smtClean="0">
                <a:solidFill>
                  <a:schemeClr val="tx1"/>
                </a:solidFill>
                <a:latin typeface="Calibri" pitchFamily="34" charset="0"/>
              </a:rPr>
              <a:t>     (grados 6-12)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570413" y="1943098"/>
            <a:ext cx="4041775" cy="445770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es-MX" sz="2200" b="1" dirty="0" smtClean="0">
                <a:solidFill>
                  <a:schemeClr val="tx1"/>
                </a:solidFill>
                <a:latin typeface="Calibri" pitchFamily="34" charset="0"/>
              </a:rPr>
              <a:t>Practicas en Matemáticas     “Habits of Mind” (Hábitos de la mente)</a:t>
            </a:r>
          </a:p>
          <a:p>
            <a:endParaRPr lang="es-MX" sz="22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s-MX" sz="2200" b="1" dirty="0" smtClean="0">
                <a:solidFill>
                  <a:schemeClr val="tx1"/>
                </a:solidFill>
                <a:latin typeface="Calibri" pitchFamily="34" charset="0"/>
              </a:rPr>
              <a:t>Contenido de los Estándares de los grados K-12</a:t>
            </a:r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9404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/>
          <a:lstStyle/>
          <a:p>
            <a:r>
              <a:rPr lang="es-MX" sz="4100" dirty="0" smtClean="0">
                <a:latin typeface="Calibri" pitchFamily="34" charset="0"/>
              </a:rPr>
              <a:t>Estándares para la Preparación Universitaria y Carrera Profesional</a:t>
            </a:r>
            <a:endParaRPr lang="es-MX" sz="4100" dirty="0"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s-MX" sz="2800" dirty="0" smtClean="0">
                <a:solidFill>
                  <a:schemeClr val="tx1"/>
                </a:solidFill>
                <a:latin typeface="Calibri" pitchFamily="34" charset="0"/>
              </a:rPr>
              <a:t>Las normas generales que definen  el conocimiento que  los estudiantes deben demostrar para estar listos para la universidad y una carrera profesional.</a:t>
            </a:r>
          </a:p>
          <a:p>
            <a:pPr marL="0" indent="0" algn="ctr">
              <a:buNone/>
            </a:pPr>
            <a:endParaRPr lang="en-US" sz="3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3124200"/>
            <a:ext cx="3695700" cy="2049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00274" y="5202833"/>
            <a:ext cx="511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http://www.hunt-institute.org/knowledge-library/articles/2011-9-1/common-core-state-standards-principles-of-development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533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3962399"/>
            <a:ext cx="7772400" cy="914401"/>
          </a:xfrm>
        </p:spPr>
        <p:txBody>
          <a:bodyPr/>
          <a:lstStyle/>
          <a:p>
            <a:r>
              <a:rPr lang="es-MX" sz="4100" dirty="0">
                <a:latin typeface="Calibri" pitchFamily="34" charset="0"/>
              </a:rPr>
              <a:t>Estándares </a:t>
            </a:r>
            <a:r>
              <a:rPr lang="es-MX" sz="4100" dirty="0" smtClean="0">
                <a:latin typeface="Calibri" pitchFamily="34" charset="0"/>
              </a:rPr>
              <a:t>Estatales Comunes</a:t>
            </a:r>
            <a:endParaRPr lang="en-US" sz="4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 fontScale="85000" lnSpcReduction="10000"/>
          </a:bodyPr>
          <a:lstStyle/>
          <a:p>
            <a:r>
              <a:rPr lang="es-MX" sz="2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Artes del </a:t>
            </a:r>
            <a:r>
              <a:rPr lang="es-MX" sz="2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Lenguaje Ingl</a:t>
            </a:r>
            <a:r>
              <a:rPr lang="es-MX" sz="2800" dirty="0" smtClean="0">
                <a:solidFill>
                  <a:schemeClr val="tx1"/>
                </a:solidFill>
                <a:latin typeface="Franklin Gothic Book"/>
                <a:ea typeface="ＭＳ Ｐゴシック" pitchFamily="34" charset="-128"/>
              </a:rPr>
              <a:t>és</a:t>
            </a:r>
            <a:r>
              <a:rPr lang="es-MX" sz="2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, </a:t>
            </a:r>
          </a:p>
          <a:p>
            <a:r>
              <a:rPr lang="es-MX" sz="2800" dirty="0" smtClean="0">
                <a:solidFill>
                  <a:schemeClr val="tx1"/>
                </a:solidFill>
                <a:latin typeface="Calibri" pitchFamily="34" charset="0"/>
              </a:rPr>
              <a:t>Estándares </a:t>
            </a:r>
            <a:r>
              <a:rPr lang="es-MX" sz="2800" dirty="0">
                <a:solidFill>
                  <a:schemeClr val="tx1"/>
                </a:solidFill>
                <a:latin typeface="Calibri" pitchFamily="34" charset="0"/>
              </a:rPr>
              <a:t>para la </a:t>
            </a:r>
            <a:r>
              <a:rPr lang="es-MX" sz="2800" dirty="0" err="1">
                <a:solidFill>
                  <a:schemeClr val="tx1"/>
                </a:solidFill>
                <a:latin typeface="Calibri" pitchFamily="34" charset="0"/>
              </a:rPr>
              <a:t>Lecto</a:t>
            </a:r>
            <a:r>
              <a:rPr lang="es-MX" sz="2800" dirty="0">
                <a:solidFill>
                  <a:schemeClr val="tx1"/>
                </a:solidFill>
                <a:latin typeface="Calibri" pitchFamily="34" charset="0"/>
              </a:rPr>
              <a:t>-Escritura en Historia y Estudios Sociales, Ciencias y Materias </a:t>
            </a:r>
            <a:r>
              <a:rPr lang="es-MX" sz="2800" dirty="0" smtClean="0">
                <a:solidFill>
                  <a:schemeClr val="tx1"/>
                </a:solidFill>
                <a:latin typeface="Calibri" pitchFamily="34" charset="0"/>
              </a:rPr>
              <a:t>Técnicas</a:t>
            </a:r>
            <a:endParaRPr lang="es-MX" sz="2800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6" name="Picture 3" descr="C:\Users\cschieferle\AppData\Local\Microsoft\Windows\Temporary Internet Files\Content.IE5\A3QBNI6Y\MP9003414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304800"/>
            <a:ext cx="3581400" cy="317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190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>
            <a:normAutofit fontScale="90000"/>
          </a:bodyPr>
          <a:lstStyle/>
          <a:p>
            <a:r>
              <a:rPr lang="es-MX" sz="4400" dirty="0" smtClean="0"/>
              <a:t>¿Qué son los Estándares Esenciales</a:t>
            </a:r>
            <a:r>
              <a:rPr lang="es-MX" sz="4100" dirty="0" smtClean="0">
                <a:latin typeface="Calibri" pitchFamily="34" charset="0"/>
              </a:rPr>
              <a:t>?</a:t>
            </a:r>
            <a:endParaRPr lang="es-MX" sz="41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0" y="1676400"/>
            <a:ext cx="7010400" cy="213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Los estándares esenciales proveen expectativas que los estudiantes deben saber y poder hacer en cada grado</a:t>
            </a:r>
            <a:r>
              <a:rPr lang="en-US" sz="3100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  <a:endParaRPr lang="en-US" sz="31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2" descr="C:\Users\cschieferle\AppData\Local\Microsoft\Windows\Temporary Internet Files\Content.IE5\2C0VZABW\MP90040898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598"/>
            <a:ext cx="3733800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2311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 lvl="1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440EE1E-74DD-44BE-BF87-09393632BFA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07763"/>
              </p:ext>
            </p:extLst>
          </p:nvPr>
        </p:nvGraphicFramePr>
        <p:xfrm>
          <a:off x="304800" y="1554165"/>
          <a:ext cx="8593208" cy="4866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862"/>
                <a:gridCol w="1037332"/>
                <a:gridCol w="3181854"/>
                <a:gridCol w="1752580"/>
                <a:gridCol w="1752580"/>
              </a:tblGrid>
              <a:tr h="496956">
                <a:tc rowSpan="2" gridSpan="2">
                  <a:txBody>
                    <a:bodyPr/>
                    <a:lstStyle/>
                    <a:p>
                      <a:pPr algn="l"/>
                      <a:r>
                        <a:rPr lang="es-MX" sz="2400" noProof="0" dirty="0" smtClean="0">
                          <a:solidFill>
                            <a:schemeClr val="bg1"/>
                          </a:solidFill>
                        </a:rPr>
                        <a:t>Aspecto</a:t>
                      </a:r>
                      <a:endParaRPr lang="es-MX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400" noProof="0" dirty="0" smtClean="0"/>
                        <a:t>K-5</a:t>
                      </a:r>
                      <a:endParaRPr lang="es-MX" sz="2400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MX" sz="2400" noProof="0" dirty="0" smtClean="0"/>
                        <a:t>6-12</a:t>
                      </a:r>
                      <a:endParaRPr lang="es-MX" sz="24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452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400" noProof="0" dirty="0" smtClean="0"/>
                        <a:t>Artes</a:t>
                      </a:r>
                      <a:r>
                        <a:rPr lang="en-US" sz="2400" baseline="0" noProof="0" dirty="0" smtClean="0"/>
                        <a:t> del Lenguaje</a:t>
                      </a:r>
                      <a:endParaRPr lang="es-MX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400" noProof="0" dirty="0" smtClean="0"/>
                        <a:t>Artes del Lenguaje </a:t>
                      </a:r>
                      <a:r>
                        <a:rPr lang="es-MX" sz="2400" noProof="0" dirty="0" smtClean="0">
                          <a:latin typeface="+mn-lt"/>
                        </a:rPr>
                        <a:t>Inglés</a:t>
                      </a:r>
                      <a:endParaRPr lang="es-MX" sz="24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Estándares para la </a:t>
                      </a:r>
                      <a:r>
                        <a:rPr lang="es-MX" sz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Lecto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-Escritura en Historia y Estudios Sociales, Ciencias y Materias 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Técnicas</a:t>
                      </a:r>
                      <a:endParaRPr lang="es-MX" sz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97565">
                <a:tc rowSpan="4">
                  <a:txBody>
                    <a:bodyPr/>
                    <a:lstStyle/>
                    <a:p>
                      <a:pPr algn="l"/>
                      <a:r>
                        <a:rPr lang="es-MX" sz="1100" b="1" noProof="0" dirty="0" smtClean="0">
                          <a:solidFill>
                            <a:schemeClr val="tx1"/>
                          </a:solidFill>
                        </a:rPr>
                        <a:t>Aspecto</a:t>
                      </a:r>
                      <a:r>
                        <a:rPr lang="es-MX" sz="1100" b="1" baseline="0" noProof="0" dirty="0" smtClean="0">
                          <a:solidFill>
                            <a:schemeClr val="tx1"/>
                          </a:solidFill>
                        </a:rPr>
                        <a:t> conjunto</a:t>
                      </a:r>
                      <a:endParaRPr lang="es-MX" sz="11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s-MX" sz="1100" b="1" noProof="0" dirty="0" smtClean="0"/>
                        <a:t>Estandares para la Preparación</a:t>
                      </a:r>
                      <a:r>
                        <a:rPr lang="es-MX" sz="1100" b="1" baseline="0" noProof="0" dirty="0" smtClean="0"/>
                        <a:t> Universitaria y Carrera Profesional</a:t>
                      </a:r>
                      <a:endParaRPr lang="es-MX" sz="1100" b="1" noProof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s-MX" sz="1800" noProof="0" dirty="0" smtClean="0">
                          <a:solidFill>
                            <a:schemeClr val="tx1"/>
                          </a:solidFill>
                        </a:rPr>
                        <a:t>Lectura  - 20</a:t>
                      </a:r>
                      <a:endParaRPr lang="es-MX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573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noProof="0" dirty="0" smtClean="0">
                          <a:solidFill>
                            <a:schemeClr val="tx1"/>
                          </a:solidFill>
                        </a:rPr>
                        <a:t>Escritura - 10</a:t>
                      </a:r>
                    </a:p>
                    <a:p>
                      <a:pPr algn="l"/>
                      <a:endParaRPr lang="es-MX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5739"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noProof="0" dirty="0" smtClean="0">
                          <a:solidFill>
                            <a:schemeClr val="tx1"/>
                          </a:solidFill>
                        </a:rPr>
                        <a:t>Audición</a:t>
                      </a:r>
                      <a:r>
                        <a:rPr lang="es-MX" sz="1800" baseline="0" noProof="0" dirty="0" smtClean="0">
                          <a:solidFill>
                            <a:schemeClr val="tx1"/>
                          </a:solidFill>
                        </a:rPr>
                        <a:t> y Expresión Oral</a:t>
                      </a:r>
                      <a:r>
                        <a:rPr lang="es-MX" sz="1800" noProof="0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es-MX" sz="1800" baseline="0" noProof="0" dirty="0" smtClean="0">
                          <a:solidFill>
                            <a:schemeClr val="tx1"/>
                          </a:solidFill>
                        </a:rPr>
                        <a:t> 6</a:t>
                      </a:r>
                      <a:endParaRPr lang="es-MX" sz="18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s-MX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noProof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95739">
                <a:tc vMerge="1">
                  <a:txBody>
                    <a:bodyPr/>
                    <a:lstStyle/>
                    <a:p>
                      <a:endParaRPr lang="en-US" sz="1800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800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noProof="0" dirty="0" smtClean="0">
                          <a:solidFill>
                            <a:schemeClr val="tx1"/>
                          </a:solidFill>
                        </a:rPr>
                        <a:t>Lenguaje - 6</a:t>
                      </a:r>
                    </a:p>
                    <a:p>
                      <a:pPr algn="l"/>
                      <a:endParaRPr lang="es-MX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noProof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95739">
                <a:tc gridSpan="2">
                  <a:txBody>
                    <a:bodyPr/>
                    <a:lstStyle/>
                    <a:p>
                      <a:pPr algn="l"/>
                      <a:endParaRPr lang="es-MX" sz="14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Destrezas</a:t>
                      </a:r>
                      <a:r>
                        <a:rPr lang="es-MX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Fundamentales</a:t>
                      </a:r>
                      <a:r>
                        <a:rPr lang="es-MX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 - 4</a:t>
                      </a:r>
                    </a:p>
                    <a:p>
                      <a:pPr algn="l"/>
                      <a:endParaRPr lang="es-MX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noProof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MX" noProof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65760" y="1524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4100" dirty="0" smtClean="0">
                <a:latin typeface="Calibri" pitchFamily="34" charset="0"/>
              </a:rPr>
              <a:t>Estructura de los Estándares Estatales Comunes</a:t>
            </a:r>
            <a:endParaRPr lang="es-MX" sz="4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32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8229600" cy="21336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4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4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4000" dirty="0" smtClean="0">
                <a:latin typeface="Calibri" pitchFamily="34" charset="0"/>
              </a:rPr>
              <a:t/>
            </a:r>
            <a:br>
              <a:rPr lang="en-US" sz="4000" dirty="0" smtClean="0">
                <a:latin typeface="Calibri" pitchFamily="34" charset="0"/>
              </a:rPr>
            </a:br>
            <a:r>
              <a:rPr lang="en-US" sz="4000" dirty="0">
                <a:latin typeface="Calibri" pitchFamily="34" charset="0"/>
              </a:rPr>
              <a:t/>
            </a:r>
            <a:br>
              <a:rPr lang="en-US" sz="4000" dirty="0">
                <a:latin typeface="Calibri" pitchFamily="34" charset="0"/>
              </a:rPr>
            </a:br>
            <a:r>
              <a:rPr lang="es-MX" sz="4100" dirty="0">
                <a:solidFill>
                  <a:srgbClr val="0070C0"/>
                </a:solidFill>
                <a:latin typeface="Calibri" pitchFamily="34" charset="0"/>
              </a:rPr>
              <a:t>Estándares para la </a:t>
            </a:r>
            <a:r>
              <a:rPr lang="es-MX" sz="4100" dirty="0" err="1">
                <a:solidFill>
                  <a:srgbClr val="0070C0"/>
                </a:solidFill>
                <a:latin typeface="Calibri" pitchFamily="34" charset="0"/>
              </a:rPr>
              <a:t>Lecto</a:t>
            </a:r>
            <a:r>
              <a:rPr lang="es-MX" sz="4100" dirty="0">
                <a:solidFill>
                  <a:srgbClr val="0070C0"/>
                </a:solidFill>
                <a:latin typeface="Calibri" pitchFamily="34" charset="0"/>
              </a:rPr>
              <a:t>-Escritura en Historia y Estudios Sociales, Ciencias y Materias </a:t>
            </a:r>
            <a:r>
              <a:rPr lang="es-MX" sz="4100" dirty="0" smtClean="0">
                <a:solidFill>
                  <a:srgbClr val="0070C0"/>
                </a:solidFill>
                <a:latin typeface="Calibri" pitchFamily="34" charset="0"/>
              </a:rPr>
              <a:t>Técnicas</a:t>
            </a:r>
            <a:r>
              <a:rPr lang="es-MX" sz="44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s-MX" sz="44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s-MX" sz="4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s-MX" sz="4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</a:br>
            <a:endParaRPr lang="es-MX" sz="4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2514600"/>
            <a:ext cx="8229600" cy="4449763"/>
          </a:xfrm>
        </p:spPr>
        <p:txBody>
          <a:bodyPr/>
          <a:lstStyle/>
          <a:p>
            <a:r>
              <a:rPr lang="es-MX" sz="3000" dirty="0" smtClean="0">
                <a:solidFill>
                  <a:schemeClr val="tx1"/>
                </a:solidFill>
                <a:latin typeface="Calibri" pitchFamily="34" charset="0"/>
              </a:rPr>
              <a:t>Apoyan la preparación para la universidad y carrera profesional</a:t>
            </a:r>
          </a:p>
          <a:p>
            <a:r>
              <a:rPr lang="es-MX" sz="3000" dirty="0" smtClean="0">
                <a:solidFill>
                  <a:schemeClr val="tx1"/>
                </a:solidFill>
                <a:latin typeface="Calibri" pitchFamily="34" charset="0"/>
              </a:rPr>
              <a:t>Comparten la responsabilidad </a:t>
            </a:r>
            <a:r>
              <a:rPr lang="es-ES" sz="3000" dirty="0" smtClean="0">
                <a:solidFill>
                  <a:schemeClr val="tx1"/>
                </a:solidFill>
                <a:latin typeface="Calibri" pitchFamily="34" charset="0"/>
              </a:rPr>
              <a:t>de </a:t>
            </a:r>
            <a:r>
              <a:rPr lang="es-ES" sz="3000" dirty="0" err="1" smtClean="0">
                <a:solidFill>
                  <a:schemeClr val="tx1"/>
                </a:solidFill>
                <a:latin typeface="Calibri" pitchFamily="34" charset="0"/>
              </a:rPr>
              <a:t>lecto</a:t>
            </a:r>
            <a:r>
              <a:rPr lang="es-ES" sz="3000" dirty="0" smtClean="0">
                <a:solidFill>
                  <a:schemeClr val="tx1"/>
                </a:solidFill>
                <a:latin typeface="Calibri" pitchFamily="34" charset="0"/>
              </a:rPr>
              <a:t>-escritura de los estudiantes</a:t>
            </a:r>
            <a:endParaRPr lang="es-MX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s-MX" sz="3000" dirty="0" smtClean="0">
                <a:solidFill>
                  <a:schemeClr val="tx1"/>
                </a:solidFill>
                <a:latin typeface="Calibri" pitchFamily="34" charset="0"/>
              </a:rPr>
              <a:t>Incorporan en los grados K-5</a:t>
            </a:r>
          </a:p>
          <a:p>
            <a:r>
              <a:rPr lang="es-ES" sz="3000" dirty="0" smtClean="0">
                <a:solidFill>
                  <a:schemeClr val="tx1"/>
                </a:solidFill>
                <a:latin typeface="Calibri" pitchFamily="34" charset="0"/>
              </a:rPr>
              <a:t>Proporcionan  las normas específicas de </a:t>
            </a:r>
            <a:r>
              <a:rPr lang="es-ES" sz="3000" dirty="0" err="1">
                <a:solidFill>
                  <a:schemeClr val="tx1"/>
                </a:solidFill>
                <a:latin typeface="Calibri" pitchFamily="34" charset="0"/>
              </a:rPr>
              <a:t>lecto</a:t>
            </a:r>
            <a:r>
              <a:rPr lang="es-ES" sz="3000" dirty="0">
                <a:solidFill>
                  <a:schemeClr val="tx1"/>
                </a:solidFill>
                <a:latin typeface="Calibri" pitchFamily="34" charset="0"/>
              </a:rPr>
              <a:t>-escritura </a:t>
            </a:r>
            <a:r>
              <a:rPr lang="es-MX" sz="3000" dirty="0" smtClean="0">
                <a:solidFill>
                  <a:schemeClr val="tx1"/>
                </a:solidFill>
                <a:latin typeface="Calibri" pitchFamily="34" charset="0"/>
              </a:rPr>
              <a:t>a los grados 6-8, 9-10 y 11-12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440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16012"/>
          </a:xfrm>
        </p:spPr>
        <p:txBody>
          <a:bodyPr/>
          <a:lstStyle/>
          <a:p>
            <a:pPr algn="ctr"/>
            <a:r>
              <a:rPr lang="es-MX" sz="4100" dirty="0" smtClean="0">
                <a:latin typeface="Calibri" pitchFamily="34" charset="0"/>
              </a:rPr>
              <a:t>Resultados</a:t>
            </a:r>
            <a:r>
              <a:rPr lang="en-US" sz="4100" dirty="0" smtClean="0">
                <a:latin typeface="Calibri" pitchFamily="34" charset="0"/>
              </a:rPr>
              <a:t> del </a:t>
            </a:r>
            <a:r>
              <a:rPr lang="es-MX" sz="4100" dirty="0" smtClean="0">
                <a:latin typeface="Calibri" pitchFamily="34" charset="0"/>
              </a:rPr>
              <a:t>Aprendizaje</a:t>
            </a:r>
            <a:endParaRPr lang="es-MX" sz="4100" dirty="0">
              <a:latin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98475" y="1600200"/>
            <a:ext cx="8340682" cy="4495800"/>
          </a:xfrm>
        </p:spPr>
        <p:txBody>
          <a:bodyPr>
            <a:normAutofit lnSpcReduction="10000"/>
          </a:bodyPr>
          <a:lstStyle/>
          <a:p>
            <a:r>
              <a:rPr lang="es-MX" dirty="0" smtClean="0">
                <a:solidFill>
                  <a:schemeClr val="tx1"/>
                </a:solidFill>
                <a:latin typeface="arial"/>
              </a:rPr>
              <a:t>Objetivos </a:t>
            </a:r>
            <a:r>
              <a:rPr lang="es-MX" dirty="0">
                <a:solidFill>
                  <a:schemeClr val="tx1"/>
                </a:solidFill>
                <a:latin typeface="arial"/>
              </a:rPr>
              <a:t>de </a:t>
            </a:r>
            <a:r>
              <a:rPr lang="es-MX" dirty="0" smtClean="0">
                <a:solidFill>
                  <a:schemeClr val="tx1"/>
                </a:solidFill>
                <a:latin typeface="arial"/>
              </a:rPr>
              <a:t>los Estándares Estatales </a:t>
            </a:r>
            <a:r>
              <a:rPr lang="es-MX" dirty="0">
                <a:solidFill>
                  <a:schemeClr val="tx1"/>
                </a:solidFill>
                <a:latin typeface="arial"/>
              </a:rPr>
              <a:t>C</a:t>
            </a:r>
            <a:r>
              <a:rPr lang="es-MX" dirty="0" smtClean="0">
                <a:solidFill>
                  <a:schemeClr val="tx1"/>
                </a:solidFill>
                <a:latin typeface="arial"/>
              </a:rPr>
              <a:t>omunes </a:t>
            </a:r>
            <a:r>
              <a:rPr lang="es-MX" dirty="0">
                <a:solidFill>
                  <a:schemeClr val="tx1"/>
                </a:solidFill>
                <a:latin typeface="arial"/>
              </a:rPr>
              <a:t>para </a:t>
            </a:r>
            <a:r>
              <a:rPr lang="es-MX" dirty="0" smtClean="0">
                <a:solidFill>
                  <a:schemeClr val="tx1"/>
                </a:solidFill>
                <a:latin typeface="arial"/>
              </a:rPr>
              <a:t>las Artes del Lenguaje</a:t>
            </a:r>
            <a:r>
              <a:rPr lang="es-MX" dirty="0">
                <a:solidFill>
                  <a:schemeClr val="tx1"/>
                </a:solidFill>
                <a:latin typeface="arial"/>
              </a:rPr>
              <a:t> </a:t>
            </a:r>
            <a:r>
              <a:rPr lang="es-MX" dirty="0" smtClean="0">
                <a:solidFill>
                  <a:schemeClr val="tx1"/>
                </a:solidFill>
                <a:latin typeface="arial"/>
              </a:rPr>
              <a:t>y Matemáticas</a:t>
            </a:r>
          </a:p>
          <a:p>
            <a:r>
              <a:rPr lang="es-MX" dirty="0" smtClean="0">
                <a:solidFill>
                  <a:schemeClr val="tx1"/>
                </a:solidFill>
                <a:latin typeface="arial"/>
              </a:rPr>
              <a:t>Cambios </a:t>
            </a:r>
            <a:r>
              <a:rPr lang="es-MX" dirty="0">
                <a:solidFill>
                  <a:schemeClr val="tx1"/>
                </a:solidFill>
                <a:latin typeface="arial"/>
              </a:rPr>
              <a:t>E</a:t>
            </a:r>
            <a:r>
              <a:rPr lang="es-MX" dirty="0" smtClean="0">
                <a:solidFill>
                  <a:schemeClr val="tx1"/>
                </a:solidFill>
                <a:latin typeface="arial"/>
              </a:rPr>
              <a:t>ducativos</a:t>
            </a:r>
          </a:p>
          <a:p>
            <a:r>
              <a:rPr lang="es-MX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Aprendizaje </a:t>
            </a:r>
            <a:r>
              <a: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 Siglo XXI </a:t>
            </a:r>
            <a:endParaRPr lang="es-MX" dirty="0">
              <a:solidFill>
                <a:schemeClr val="tx1"/>
              </a:solidFill>
              <a:latin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arial"/>
              </a:rPr>
              <a:t>Estándares para la Preparación Universitaria y Carrera Profesional</a:t>
            </a:r>
            <a:endParaRPr lang="es-MX" sz="2400" dirty="0">
              <a:solidFill>
                <a:schemeClr val="tx1"/>
              </a:solidFill>
              <a:latin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arial"/>
              </a:rPr>
              <a:t>Prácticas en las Matemáticas</a:t>
            </a:r>
          </a:p>
          <a:p>
            <a:r>
              <a:rPr lang="es-MX" dirty="0" smtClean="0">
                <a:solidFill>
                  <a:schemeClr val="tx1"/>
                </a:solidFill>
                <a:latin typeface="arial"/>
              </a:rPr>
              <a:t>Implementación de los Estándares Estatales Comunes</a:t>
            </a:r>
          </a:p>
          <a:p>
            <a:r>
              <a:rPr lang="es-MX" dirty="0" smtClean="0">
                <a:solidFill>
                  <a:schemeClr val="tx1"/>
                </a:solidFill>
                <a:latin typeface="arial"/>
              </a:rPr>
              <a:t>Información general de Consorcio de Evaluación Equilibrada SMARTER (conocido en ingl</a:t>
            </a:r>
            <a:r>
              <a:rPr lang="es-MX" dirty="0" smtClean="0">
                <a:solidFill>
                  <a:schemeClr val="tx1"/>
                </a:solidFill>
              </a:rPr>
              <a:t>é</a:t>
            </a:r>
            <a:r>
              <a:rPr lang="es-MX" dirty="0" smtClean="0">
                <a:solidFill>
                  <a:schemeClr val="tx1"/>
                </a:solidFill>
                <a:latin typeface="arial"/>
              </a:rPr>
              <a:t>s como  SMARTER </a:t>
            </a:r>
            <a:r>
              <a:rPr lang="es-MX" dirty="0" err="1" smtClean="0">
                <a:solidFill>
                  <a:schemeClr val="tx1"/>
                </a:solidFill>
                <a:latin typeface="arial"/>
              </a:rPr>
              <a:t>Balanced</a:t>
            </a:r>
            <a:r>
              <a:rPr lang="es-MX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s-MX" dirty="0" err="1" smtClean="0">
                <a:solidFill>
                  <a:schemeClr val="tx1"/>
                </a:solidFill>
                <a:latin typeface="arial"/>
              </a:rPr>
              <a:t>Assessment</a:t>
            </a:r>
            <a:r>
              <a:rPr lang="es-MX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s-MX" dirty="0" err="1" smtClean="0">
                <a:solidFill>
                  <a:schemeClr val="tx1"/>
                </a:solidFill>
                <a:latin typeface="arial"/>
              </a:rPr>
              <a:t>Consortium</a:t>
            </a:r>
            <a:r>
              <a:rPr lang="es-MX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s-MX" dirty="0" err="1" smtClean="0">
                <a:solidFill>
                  <a:schemeClr val="tx1"/>
                </a:solidFill>
                <a:latin typeface="arial"/>
              </a:rPr>
              <a:t>or</a:t>
            </a:r>
            <a:r>
              <a:rPr lang="es-MX" dirty="0" smtClean="0">
                <a:solidFill>
                  <a:schemeClr val="tx1"/>
                </a:solidFill>
                <a:latin typeface="arial"/>
              </a:rPr>
              <a:t> SBAC)</a:t>
            </a:r>
            <a:endParaRPr lang="es-MX" dirty="0">
              <a:solidFill>
                <a:schemeClr val="tx1"/>
              </a:solid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8150" y="304800"/>
            <a:ext cx="8477250" cy="1295400"/>
          </a:xfrm>
        </p:spPr>
        <p:txBody>
          <a:bodyPr/>
          <a:lstStyle/>
          <a:p>
            <a:r>
              <a:rPr lang="es-MX" sz="4400" dirty="0" smtClean="0"/>
              <a:t>¿</a:t>
            </a:r>
            <a:r>
              <a:rPr lang="es-MX" sz="4100" dirty="0" smtClean="0">
                <a:solidFill>
                  <a:srgbClr val="0070C0"/>
                </a:solidFill>
                <a:latin typeface="Calibri" pitchFamily="34" charset="0"/>
              </a:rPr>
              <a:t>Cuales son los estándares </a:t>
            </a:r>
            <a:br>
              <a:rPr lang="es-MX" sz="4100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es-MX" sz="4100" dirty="0" smtClean="0">
                <a:solidFill>
                  <a:srgbClr val="0070C0"/>
                </a:solidFill>
                <a:latin typeface="Calibri" pitchFamily="34" charset="0"/>
              </a:rPr>
              <a:t>de </a:t>
            </a:r>
            <a:r>
              <a:rPr lang="es-MX" sz="4100" dirty="0" err="1">
                <a:solidFill>
                  <a:srgbClr val="0070C0"/>
                </a:solidFill>
                <a:latin typeface="Calibri" pitchFamily="34" charset="0"/>
              </a:rPr>
              <a:t>Lecto</a:t>
            </a:r>
            <a:r>
              <a:rPr lang="es-MX" sz="4100" dirty="0">
                <a:solidFill>
                  <a:srgbClr val="0070C0"/>
                </a:solidFill>
                <a:latin typeface="Calibri" pitchFamily="34" charset="0"/>
              </a:rPr>
              <a:t>-Escritura</a:t>
            </a:r>
            <a:r>
              <a:rPr lang="es-MX" sz="4100" dirty="0" smtClean="0">
                <a:latin typeface="Calibri" pitchFamily="34" charset="0"/>
              </a:rPr>
              <a:t>?</a:t>
            </a:r>
            <a:endParaRPr lang="es-MX" sz="4100" dirty="0"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Un enfoque en el vocabulario especifico de la disciplina</a:t>
            </a:r>
          </a:p>
          <a:p>
            <a:pPr>
              <a:lnSpc>
                <a:spcPct val="90000"/>
              </a:lnSpc>
            </a:pP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La expectativa de que los estudiantes van a leer y escribir en las clases de historia, ciencia y otras aulas</a:t>
            </a:r>
          </a:p>
          <a:p>
            <a:pPr>
              <a:lnSpc>
                <a:spcPct val="90000"/>
              </a:lnSpc>
            </a:pP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La expectativa de que los estudiantes desarrollarán habilidades de escritura</a:t>
            </a:r>
          </a:p>
          <a:p>
            <a:pPr>
              <a:lnSpc>
                <a:spcPct val="90000"/>
              </a:lnSpc>
            </a:pPr>
            <a:r>
              <a:rPr lang="es-ES" sz="3100" dirty="0" smtClean="0">
                <a:solidFill>
                  <a:schemeClr val="tx1"/>
                </a:solidFill>
                <a:latin typeface="Calibri" pitchFamily="34" charset="0"/>
              </a:rPr>
              <a:t>El análisis crítico y la evidencia es un enfoque</a:t>
            </a:r>
            <a:endParaRPr lang="en-US" sz="3100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835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247900"/>
          </a:xfrm>
        </p:spPr>
        <p:txBody>
          <a:bodyPr>
            <a:normAutofit fontScale="90000"/>
          </a:bodyPr>
          <a:lstStyle/>
          <a:p>
            <a:r>
              <a:rPr lang="es-MX" sz="4000" dirty="0" smtClean="0"/>
              <a:t>¿</a:t>
            </a:r>
            <a:r>
              <a:rPr lang="es-MX" sz="4100" dirty="0" smtClean="0">
                <a:latin typeface="Calibri" pitchFamily="34" charset="0"/>
              </a:rPr>
              <a:t>Que es lo que incluye las artes de lenguaje</a:t>
            </a:r>
            <a:r>
              <a:rPr lang="en-US" sz="4100" dirty="0" smtClean="0">
                <a:latin typeface="Calibri" pitchFamily="34" charset="0"/>
              </a:rPr>
              <a:t>?</a:t>
            </a:r>
            <a:endParaRPr lang="en-US" sz="41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381000"/>
            <a:ext cx="4995863" cy="5853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 smtClean="0">
                <a:solidFill>
                  <a:schemeClr val="tx1"/>
                </a:solidFill>
                <a:latin typeface="Calibri" pitchFamily="34" charset="0"/>
              </a:rPr>
              <a:t>Lectura</a:t>
            </a:r>
          </a:p>
          <a:p>
            <a:pPr marL="0" indent="0" algn="ctr">
              <a:buNone/>
            </a:pPr>
            <a:endParaRPr lang="es-MX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tx1"/>
                </a:solidFill>
                <a:latin typeface="Calibri" pitchFamily="34" charset="0"/>
              </a:rPr>
              <a:t>Escritura</a:t>
            </a:r>
          </a:p>
          <a:p>
            <a:pPr marL="0" indent="0" algn="ctr">
              <a:buNone/>
            </a:pPr>
            <a:endParaRPr lang="es-MX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tx1"/>
                </a:solidFill>
                <a:latin typeface="Calibri" pitchFamily="34" charset="0"/>
              </a:rPr>
              <a:t>Audición</a:t>
            </a:r>
          </a:p>
          <a:p>
            <a:pPr marL="0" indent="0" algn="ctr">
              <a:buNone/>
            </a:pPr>
            <a:endParaRPr lang="es-MX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tx1"/>
                </a:solidFill>
                <a:latin typeface="Calibri" pitchFamily="34" charset="0"/>
              </a:rPr>
              <a:t>Expresión Oral</a:t>
            </a:r>
          </a:p>
          <a:p>
            <a:pPr marL="0" indent="0" algn="ctr">
              <a:buNone/>
            </a:pPr>
            <a:endParaRPr lang="es-MX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tx1"/>
                </a:solidFill>
                <a:latin typeface="Calibri" pitchFamily="34" charset="0"/>
              </a:rPr>
              <a:t>Lenguaje</a:t>
            </a:r>
          </a:p>
          <a:p>
            <a:pPr marL="0" indent="0">
              <a:buNone/>
            </a:pPr>
            <a:endParaRPr lang="en-US" sz="31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8791" y="3142809"/>
            <a:ext cx="3095626" cy="214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9918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81000" y="356839"/>
            <a:ext cx="8229600" cy="78616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Lectura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132" y="1447800"/>
            <a:ext cx="8229600" cy="4908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800" dirty="0" smtClean="0">
              <a:solidFill>
                <a:schemeClr val="bg1"/>
              </a:solidFill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837018"/>
              </p:ext>
            </p:extLst>
          </p:nvPr>
        </p:nvGraphicFramePr>
        <p:xfrm>
          <a:off x="685800" y="1447800"/>
          <a:ext cx="7646019" cy="51531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8673"/>
                <a:gridCol w="2548673"/>
                <a:gridCol w="2548673"/>
              </a:tblGrid>
              <a:tr h="1447632">
                <a:tc gridSpan="3">
                  <a:txBody>
                    <a:bodyPr/>
                    <a:lstStyle/>
                    <a:p>
                      <a:pPr algn="ctr"/>
                      <a:r>
                        <a:rPr lang="es-ES" sz="2800" b="0" noProof="0" dirty="0" smtClean="0">
                          <a:latin typeface="Calibri" pitchFamily="34" charset="0"/>
                        </a:rPr>
                        <a:t>Distribución de pasajes literarios e informativos</a:t>
                      </a:r>
                      <a:r>
                        <a:rPr lang="es-ES" sz="2800" b="0" baseline="0" noProof="0" dirty="0" smtClean="0">
                          <a:latin typeface="Calibri" pitchFamily="34" charset="0"/>
                        </a:rPr>
                        <a:t> </a:t>
                      </a:r>
                      <a:r>
                        <a:rPr lang="es-ES" sz="2800" b="0" noProof="0" dirty="0" smtClean="0">
                          <a:latin typeface="Calibri" pitchFamily="34" charset="0"/>
                        </a:rPr>
                        <a:t>Basado en el</a:t>
                      </a:r>
                    </a:p>
                    <a:p>
                      <a:pPr algn="ctr"/>
                      <a:r>
                        <a:rPr lang="es-ES" sz="2800" b="0" noProof="0" dirty="0" smtClean="0">
                          <a:latin typeface="Calibri" pitchFamily="34" charset="0"/>
                        </a:rPr>
                        <a:t>Marco de Lectura del</a:t>
                      </a:r>
                      <a:r>
                        <a:rPr lang="es-ES" sz="2800" b="0" baseline="0" noProof="0" dirty="0" smtClean="0">
                          <a:latin typeface="Calibri" pitchFamily="34" charset="0"/>
                        </a:rPr>
                        <a:t> </a:t>
                      </a:r>
                      <a:r>
                        <a:rPr lang="es-ES" sz="2800" b="0" noProof="0" dirty="0" smtClean="0">
                          <a:latin typeface="Calibri" pitchFamily="34" charset="0"/>
                        </a:rPr>
                        <a:t>2009</a:t>
                      </a:r>
                    </a:p>
                    <a:p>
                      <a:pPr algn="ctr"/>
                      <a:r>
                        <a:rPr lang="es-ES" sz="2800" b="0" noProof="0" dirty="0" smtClean="0">
                          <a:latin typeface="Calibri" pitchFamily="34" charset="0"/>
                        </a:rPr>
                        <a:t> </a:t>
                      </a:r>
                      <a:r>
                        <a:rPr lang="es-MX" sz="2800" b="0" baseline="0" noProof="0" dirty="0" smtClean="0">
                          <a:latin typeface="Calibri" pitchFamily="34" charset="0"/>
                        </a:rPr>
                        <a:t>(</a:t>
                      </a:r>
                      <a:r>
                        <a:rPr lang="es-MX" sz="2800" b="0" baseline="0" noProof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NAEP Reading Framework)</a:t>
                      </a:r>
                      <a:endParaRPr lang="es-MX" sz="2800" b="0" noProof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8707">
                <a:tc>
                  <a:txBody>
                    <a:bodyPr/>
                    <a:lstStyle/>
                    <a:p>
                      <a:pPr algn="ctr"/>
                      <a:r>
                        <a:rPr lang="es-MX" sz="3000" noProof="0" dirty="0" smtClean="0">
                          <a:latin typeface="Calibri" pitchFamily="34" charset="0"/>
                        </a:rPr>
                        <a:t>Grado</a:t>
                      </a:r>
                      <a:endParaRPr lang="es-MX" sz="3000" noProof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noProof="0" dirty="0" smtClean="0">
                          <a:latin typeface="Calibri" pitchFamily="34" charset="0"/>
                        </a:rPr>
                        <a:t>Literario</a:t>
                      </a:r>
                      <a:endParaRPr lang="es-MX" sz="3000" noProof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noProof="0" dirty="0" smtClean="0">
                          <a:latin typeface="Calibri" pitchFamily="34" charset="0"/>
                        </a:rPr>
                        <a:t>Información</a:t>
                      </a:r>
                      <a:endParaRPr lang="es-MX" sz="3000" noProof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38707">
                <a:tc>
                  <a:txBody>
                    <a:bodyPr/>
                    <a:lstStyle/>
                    <a:p>
                      <a:pPr algn="ctr"/>
                      <a:r>
                        <a:rPr lang="es-MX" sz="3000" noProof="0" dirty="0" smtClean="0">
                          <a:latin typeface="Calibri" pitchFamily="34" charset="0"/>
                        </a:rPr>
                        <a:t>4</a:t>
                      </a:r>
                      <a:endParaRPr lang="es-MX" sz="3000" noProof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noProof="0" dirty="0" smtClean="0">
                          <a:latin typeface="Calibri" pitchFamily="34" charset="0"/>
                        </a:rPr>
                        <a:t>50%</a:t>
                      </a:r>
                      <a:endParaRPr lang="es-MX" sz="3000" noProof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noProof="0" dirty="0" smtClean="0">
                          <a:latin typeface="Calibri" pitchFamily="34" charset="0"/>
                        </a:rPr>
                        <a:t>50%</a:t>
                      </a:r>
                      <a:endParaRPr lang="es-MX" sz="3000" noProof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38707">
                <a:tc>
                  <a:txBody>
                    <a:bodyPr/>
                    <a:lstStyle/>
                    <a:p>
                      <a:pPr algn="ctr"/>
                      <a:r>
                        <a:rPr lang="es-MX" sz="3000" noProof="0" dirty="0" smtClean="0">
                          <a:latin typeface="Calibri" pitchFamily="34" charset="0"/>
                        </a:rPr>
                        <a:t>8</a:t>
                      </a:r>
                      <a:endParaRPr lang="es-MX" sz="3000" noProof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noProof="0" dirty="0" smtClean="0">
                          <a:latin typeface="Calibri" pitchFamily="34" charset="0"/>
                        </a:rPr>
                        <a:t>45%</a:t>
                      </a:r>
                      <a:endParaRPr lang="es-MX" sz="3000" noProof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noProof="0" dirty="0" smtClean="0">
                          <a:latin typeface="Calibri" pitchFamily="34" charset="0"/>
                        </a:rPr>
                        <a:t>55%</a:t>
                      </a:r>
                      <a:endParaRPr lang="es-MX" sz="3000" noProof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38707">
                <a:tc>
                  <a:txBody>
                    <a:bodyPr/>
                    <a:lstStyle/>
                    <a:p>
                      <a:pPr algn="ctr"/>
                      <a:r>
                        <a:rPr lang="es-MX" sz="3000" noProof="0" dirty="0" smtClean="0">
                          <a:latin typeface="Calibri" pitchFamily="34" charset="0"/>
                        </a:rPr>
                        <a:t>12</a:t>
                      </a:r>
                      <a:endParaRPr lang="es-MX" sz="3000" noProof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noProof="0" dirty="0" smtClean="0">
                          <a:latin typeface="Calibri" pitchFamily="34" charset="0"/>
                        </a:rPr>
                        <a:t>30%</a:t>
                      </a:r>
                      <a:endParaRPr lang="es-MX" sz="3000" noProof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000" noProof="0" dirty="0" smtClean="0">
                          <a:latin typeface="Calibri" pitchFamily="34" charset="0"/>
                        </a:rPr>
                        <a:t>70%</a:t>
                      </a:r>
                      <a:endParaRPr lang="es-MX" sz="3000" noProof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s-MX" sz="4100" dirty="0"/>
              <a:t>¿</a:t>
            </a:r>
            <a:r>
              <a:rPr lang="es-MX" sz="4100" dirty="0">
                <a:latin typeface="Calibri" pitchFamily="34" charset="0"/>
              </a:rPr>
              <a:t>Que es Texto Informativo?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sz="3100" dirty="0">
                <a:solidFill>
                  <a:schemeClr val="tx1"/>
                </a:solidFill>
                <a:latin typeface="Calibri" pitchFamily="34" charset="0"/>
              </a:rPr>
              <a:t>Exposición</a:t>
            </a:r>
          </a:p>
          <a:p>
            <a:pPr marL="0" indent="0">
              <a:buNone/>
            </a:pPr>
            <a:r>
              <a:rPr lang="es-MX" sz="3100" dirty="0">
                <a:solidFill>
                  <a:schemeClr val="tx1"/>
                </a:solidFill>
                <a:latin typeface="Calibri" pitchFamily="34" charset="0"/>
              </a:rPr>
              <a:t>    (por ejemplo, textos, noticias)</a:t>
            </a:r>
          </a:p>
          <a:p>
            <a:pPr marL="0" indent="0">
              <a:buNone/>
            </a:pPr>
            <a:endParaRPr lang="es-MX" sz="310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s-MX" sz="3100" dirty="0">
                <a:solidFill>
                  <a:schemeClr val="tx1"/>
                </a:solidFill>
                <a:latin typeface="Calibri" pitchFamily="34" charset="0"/>
              </a:rPr>
              <a:t>Argumentación y </a:t>
            </a: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textos persuasivos                  </a:t>
            </a:r>
            <a:endParaRPr lang="es-MX" sz="3100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s-MX" sz="3100" dirty="0">
                <a:solidFill>
                  <a:schemeClr val="tx1"/>
                </a:solidFill>
                <a:latin typeface="Calibri" pitchFamily="34" charset="0"/>
              </a:rPr>
              <a:t>    (por ejemplo, los discursos políticos,     </a:t>
            </a:r>
          </a:p>
          <a:p>
            <a:pPr marL="0" indent="0">
              <a:buNone/>
            </a:pPr>
            <a:r>
              <a:rPr lang="es-MX" sz="3100" dirty="0">
                <a:solidFill>
                  <a:schemeClr val="tx1"/>
                </a:solidFill>
                <a:latin typeface="Calibri" pitchFamily="34" charset="0"/>
              </a:rPr>
              <a:t>     editoriales, anuncios)</a:t>
            </a:r>
          </a:p>
          <a:p>
            <a:pPr marL="0" indent="0">
              <a:buNone/>
            </a:pPr>
            <a:endParaRPr lang="es-MX" sz="310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Textos de procedimiento y </a:t>
            </a:r>
            <a:r>
              <a:rPr lang="es-MX" sz="3100" dirty="0">
                <a:solidFill>
                  <a:schemeClr val="tx1"/>
                </a:solidFill>
                <a:latin typeface="Calibri" pitchFamily="34" charset="0"/>
              </a:rPr>
              <a:t>documentos</a:t>
            </a:r>
          </a:p>
          <a:p>
            <a:pPr marL="0" indent="0">
              <a:buNone/>
            </a:pPr>
            <a:r>
              <a:rPr lang="es-MX" sz="3100" dirty="0">
                <a:solidFill>
                  <a:schemeClr val="tx1"/>
                </a:solidFill>
                <a:latin typeface="Calibri" pitchFamily="34" charset="0"/>
              </a:rPr>
              <a:t>    (por ejemplo, manuales, direcciones)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4" descr="C:\Users\cschieferle\AppData\Local\Microsoft\Windows\Temporary Internet Files\Content.IE5\E34N9PQ0\MP9004224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447800"/>
            <a:ext cx="2095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6403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4100" dirty="0">
                <a:latin typeface="Calibri" pitchFamily="34" charset="0"/>
              </a:rPr>
              <a:t/>
            </a:r>
            <a:br>
              <a:rPr lang="en-US" sz="4100" dirty="0">
                <a:latin typeface="Calibri" pitchFamily="34" charset="0"/>
              </a:rPr>
            </a:br>
            <a:r>
              <a:rPr lang="es-MX" sz="4100" dirty="0" smtClean="0">
                <a:latin typeface="Calibri" pitchFamily="34" charset="0"/>
              </a:rPr>
              <a:t>Estándares Estatales Comunes </a:t>
            </a:r>
            <a:br>
              <a:rPr lang="es-MX" sz="4100" dirty="0" smtClean="0">
                <a:latin typeface="Calibri" pitchFamily="34" charset="0"/>
              </a:rPr>
            </a:br>
            <a:r>
              <a:rPr lang="es-MX" sz="4100" dirty="0" smtClean="0">
                <a:latin typeface="Calibri" pitchFamily="34" charset="0"/>
              </a:rPr>
              <a:t>Tipos que van desde el K-5</a:t>
            </a:r>
            <a:endParaRPr lang="es-MX" sz="4100" dirty="0">
              <a:latin typeface="Calibri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272822"/>
              </p:ext>
            </p:extLst>
          </p:nvPr>
        </p:nvGraphicFramePr>
        <p:xfrm>
          <a:off x="457200" y="1600200"/>
          <a:ext cx="8458200" cy="464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193799"/>
                <a:gridCol w="2082801"/>
                <a:gridCol w="2971800"/>
              </a:tblGrid>
              <a:tr h="482673">
                <a:tc gridSpan="3">
                  <a:txBody>
                    <a:bodyPr/>
                    <a:lstStyle/>
                    <a:p>
                      <a:pPr algn="ctr"/>
                      <a:r>
                        <a:rPr lang="es-MX" sz="2000" noProof="0" dirty="0" smtClean="0">
                          <a:latin typeface="Calibri" pitchFamily="34" charset="0"/>
                        </a:rPr>
                        <a:t>Literatura</a:t>
                      </a:r>
                      <a:endParaRPr lang="es-MX" sz="2000" noProof="0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noProof="0" dirty="0" smtClean="0">
                          <a:latin typeface="Calibri" pitchFamily="34" charset="0"/>
                        </a:rPr>
                        <a:t>Texto Informativo</a:t>
                      </a:r>
                      <a:endParaRPr lang="es-MX" sz="2000" noProof="0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</a:tr>
              <a:tr h="1190151">
                <a:tc>
                  <a:txBody>
                    <a:bodyPr/>
                    <a:lstStyle/>
                    <a:p>
                      <a:pPr algn="l"/>
                      <a:r>
                        <a:rPr lang="es-MX" sz="2000" b="1" noProof="0" dirty="0" smtClean="0">
                          <a:latin typeface="Calibri" pitchFamily="34" charset="0"/>
                        </a:rPr>
                        <a:t>Cuentos</a:t>
                      </a:r>
                      <a:endParaRPr lang="es-MX" sz="2000" b="1" noProof="0" dirty="0">
                        <a:latin typeface="Calibri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000" b="1" noProof="0" dirty="0" smtClean="0">
                          <a:latin typeface="Calibri" pitchFamily="34" charset="0"/>
                        </a:rPr>
                        <a:t>Dramas</a:t>
                      </a:r>
                      <a:endParaRPr lang="es-MX" sz="2000" b="1" noProof="0" dirty="0">
                        <a:latin typeface="Calibri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000" b="1" noProof="0" dirty="0" smtClean="0">
                          <a:latin typeface="Calibri" pitchFamily="34" charset="0"/>
                        </a:rPr>
                        <a:t>Poesía</a:t>
                      </a:r>
                      <a:endParaRPr lang="es-MX" sz="2000" b="1" noProof="0" dirty="0">
                        <a:latin typeface="Calibri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r>
                        <a:rPr lang="es-MX" sz="2000" b="1" noProof="0" dirty="0" smtClean="0">
                          <a:latin typeface="Calibri" pitchFamily="34" charset="0"/>
                        </a:rPr>
                        <a:t>No</a:t>
                      </a:r>
                      <a:r>
                        <a:rPr lang="es-MX" sz="2000" b="1" baseline="0" noProof="0" dirty="0" smtClean="0">
                          <a:latin typeface="Calibri" pitchFamily="34" charset="0"/>
                        </a:rPr>
                        <a:t> ficción literaria y textos históricos, científicos y </a:t>
                      </a:r>
                      <a:r>
                        <a:rPr lang="es-MX" sz="2000" b="1" baseline="0" noProof="0" dirty="0" smtClean="0">
                          <a:latin typeface="Calibri" pitchFamily="34" charset="0"/>
                        </a:rPr>
                        <a:t>técnicos</a:t>
                      </a:r>
                      <a:endParaRPr lang="es-MX" sz="2000" b="1" noProof="0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</a:tr>
              <a:tr h="2975377">
                <a:tc>
                  <a:txBody>
                    <a:bodyPr/>
                    <a:lstStyle/>
                    <a:p>
                      <a:r>
                        <a:rPr lang="es-MX" sz="1800" noProof="0" dirty="0" smtClean="0">
                          <a:latin typeface="Calibri" pitchFamily="34" charset="0"/>
                        </a:rPr>
                        <a:t>Cuentos</a:t>
                      </a:r>
                      <a:r>
                        <a:rPr lang="es-MX" sz="1800" baseline="0" noProof="0" dirty="0" smtClean="0">
                          <a:latin typeface="Calibri" pitchFamily="34" charset="0"/>
                        </a:rPr>
                        <a:t> folklóricos</a:t>
                      </a:r>
                      <a:endParaRPr lang="es-MX" sz="1800" noProof="0" dirty="0" smtClean="0">
                        <a:latin typeface="Calibri" pitchFamily="34" charset="0"/>
                      </a:endParaRPr>
                    </a:p>
                    <a:p>
                      <a:r>
                        <a:rPr lang="es-MX" sz="1800" noProof="0" dirty="0" smtClean="0">
                          <a:latin typeface="Calibri" pitchFamily="34" charset="0"/>
                        </a:rPr>
                        <a:t>Leyendas</a:t>
                      </a:r>
                    </a:p>
                    <a:p>
                      <a:r>
                        <a:rPr lang="es-MX" sz="1800" noProof="0" dirty="0" smtClean="0">
                          <a:latin typeface="Calibri" pitchFamily="34" charset="0"/>
                        </a:rPr>
                        <a:t>Fábulas</a:t>
                      </a:r>
                    </a:p>
                    <a:p>
                      <a:r>
                        <a:rPr lang="es-MX" sz="1800" noProof="0" dirty="0" smtClean="0">
                          <a:latin typeface="Calibri" pitchFamily="34" charset="0"/>
                        </a:rPr>
                        <a:t>Fantasía</a:t>
                      </a:r>
                    </a:p>
                    <a:p>
                      <a:r>
                        <a:rPr lang="es-MX" sz="1800" noProof="0" dirty="0" smtClean="0">
                          <a:latin typeface="Calibri" pitchFamily="34" charset="0"/>
                        </a:rPr>
                        <a:t>Ficción</a:t>
                      </a:r>
                      <a:r>
                        <a:rPr lang="es-MX" sz="1800" baseline="0" noProof="0" dirty="0" smtClean="0">
                          <a:latin typeface="Calibri" pitchFamily="34" charset="0"/>
                        </a:rPr>
                        <a:t> realista</a:t>
                      </a:r>
                      <a:endParaRPr lang="es-MX" sz="1800" noProof="0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noProof="0" dirty="0" smtClean="0">
                          <a:latin typeface="Calibri" pitchFamily="34" charset="0"/>
                        </a:rPr>
                        <a:t>Teatro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noProof="0" dirty="0" smtClean="0">
                          <a:latin typeface="Calibri" pitchFamily="34" charset="0"/>
                        </a:rPr>
                        <a:t>Gui</a:t>
                      </a:r>
                      <a:r>
                        <a:rPr lang="es-MX" sz="1800" baseline="0" noProof="0" dirty="0" smtClean="0">
                          <a:latin typeface="Calibri" pitchFamily="34" charset="0"/>
                        </a:rPr>
                        <a:t>ó</a:t>
                      </a:r>
                      <a:r>
                        <a:rPr lang="es-MX" sz="1800" noProof="0" dirty="0" smtClean="0">
                          <a:latin typeface="Calibri" pitchFamily="34" charset="0"/>
                        </a:rPr>
                        <a:t>n</a:t>
                      </a:r>
                      <a:endParaRPr lang="es-MX" sz="1800" noProof="0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noProof="0" dirty="0" smtClean="0">
                          <a:latin typeface="Calibri" pitchFamily="34" charset="0"/>
                        </a:rPr>
                        <a:t>Canciones infantiles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noProof="0" dirty="0" smtClean="0">
                          <a:latin typeface="Calibri" pitchFamily="34" charset="0"/>
                        </a:rPr>
                        <a:t>Poema</a:t>
                      </a:r>
                      <a:r>
                        <a:rPr lang="es-MX" sz="1800" baseline="0" noProof="0" dirty="0" smtClean="0">
                          <a:latin typeface="Calibri" pitchFamily="34" charset="0"/>
                        </a:rPr>
                        <a:t> Narrativo</a:t>
                      </a:r>
                      <a:endParaRPr lang="es-MX" sz="1800" noProof="0" dirty="0" smtClean="0">
                        <a:latin typeface="Calibri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noProof="0" dirty="0" smtClean="0">
                          <a:latin typeface="Calibri" pitchFamily="34" charset="0"/>
                        </a:rPr>
                        <a:t>Limerick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noProof="0" dirty="0" smtClean="0">
                          <a:latin typeface="Calibri" pitchFamily="34" charset="0"/>
                        </a:rPr>
                        <a:t>Verso libre</a:t>
                      </a:r>
                      <a:endParaRPr lang="es-MX" sz="1800" noProof="0" dirty="0" smtClean="0">
                        <a:latin typeface="Calibri" pitchFamily="34" charset="0"/>
                      </a:endParaRPr>
                    </a:p>
                    <a:p>
                      <a:endParaRPr lang="es-MX" sz="1800" noProof="0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s-MX" sz="1800" b="0" noProof="0" dirty="0" smtClean="0">
                          <a:latin typeface="Calibri" pitchFamily="34" charset="0"/>
                        </a:rPr>
                        <a:t>Biografías</a:t>
                      </a:r>
                      <a:r>
                        <a:rPr lang="es-MX" sz="1800" b="0" baseline="0" noProof="0" dirty="0" smtClean="0">
                          <a:latin typeface="Calibri" pitchFamily="34" charset="0"/>
                        </a:rPr>
                        <a:t> autobiografías</a:t>
                      </a:r>
                      <a:endParaRPr lang="es-MX" sz="1800" b="0" noProof="0" dirty="0" smtClean="0">
                        <a:latin typeface="Calibri" pitchFamily="34" charset="0"/>
                      </a:endParaRPr>
                    </a:p>
                    <a:p>
                      <a:r>
                        <a:rPr lang="es-MX" sz="1800" b="0" baseline="0" noProof="0" dirty="0" smtClean="0">
                          <a:latin typeface="Calibri" pitchFamily="34" charset="0"/>
                        </a:rPr>
                        <a:t>Estudios Sociales</a:t>
                      </a:r>
                    </a:p>
                    <a:p>
                      <a:r>
                        <a:rPr lang="es-MX" sz="1800" b="0" baseline="0" noProof="0" dirty="0" smtClean="0">
                          <a:latin typeface="Calibri" pitchFamily="34" charset="0"/>
                        </a:rPr>
                        <a:t>Ciencia</a:t>
                      </a:r>
                    </a:p>
                    <a:p>
                      <a:r>
                        <a:rPr lang="es-MX" sz="1800" b="0" baseline="0" noProof="0" dirty="0" smtClean="0">
                          <a:latin typeface="Calibri" pitchFamily="34" charset="0"/>
                        </a:rPr>
                        <a:t>Textos Técnicos</a:t>
                      </a:r>
                    </a:p>
                    <a:p>
                      <a:r>
                        <a:rPr lang="es-MX" sz="1800" b="0" baseline="0" noProof="0" dirty="0" smtClean="0">
                          <a:latin typeface="Calibri" pitchFamily="34" charset="0"/>
                        </a:rPr>
                        <a:t>Gráficos</a:t>
                      </a:r>
                    </a:p>
                    <a:p>
                      <a:r>
                        <a:rPr lang="es-MX" sz="1800" b="0" baseline="0" noProof="0" dirty="0" smtClean="0">
                          <a:latin typeface="Calibri" pitchFamily="34" charset="0"/>
                        </a:rPr>
                        <a:t>Mapas</a:t>
                      </a:r>
                    </a:p>
                    <a:p>
                      <a:r>
                        <a:rPr lang="es-MX" sz="1800" b="0" baseline="0" noProof="0" dirty="0" smtClean="0">
                          <a:latin typeface="Calibri" pitchFamily="34" charset="0"/>
                        </a:rPr>
                        <a:t>Fuentes digitales</a:t>
                      </a:r>
                      <a:endParaRPr lang="es-MX" sz="1800" b="0" noProof="0" dirty="0">
                        <a:latin typeface="Calibri" pitchFamily="34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r>
              <a:rPr lang="en-US" sz="4100" dirty="0" smtClean="0">
                <a:latin typeface="Calibri" pitchFamily="34" charset="0"/>
              </a:rPr>
              <a:t/>
            </a:r>
            <a:br>
              <a:rPr lang="en-US" sz="4100" dirty="0" smtClean="0">
                <a:latin typeface="Calibri" pitchFamily="34" charset="0"/>
              </a:rPr>
            </a:br>
            <a:r>
              <a:rPr lang="es-MX" sz="4100" dirty="0" smtClean="0">
                <a:latin typeface="Calibri" pitchFamily="34" charset="0"/>
              </a:rPr>
              <a:t>Estándares Estatales Comunes </a:t>
            </a:r>
            <a:br>
              <a:rPr lang="es-MX" sz="4100" dirty="0" smtClean="0">
                <a:latin typeface="Calibri" pitchFamily="34" charset="0"/>
              </a:rPr>
            </a:br>
            <a:r>
              <a:rPr lang="es-MX" sz="4100" dirty="0" smtClean="0">
                <a:latin typeface="Calibri" pitchFamily="34" charset="0"/>
              </a:rPr>
              <a:t>Tipos que van desde el </a:t>
            </a:r>
            <a:r>
              <a:rPr lang="es-MX" sz="4100" b="1" dirty="0" smtClean="0">
                <a:latin typeface="Calibri" pitchFamily="34" charset="0"/>
              </a:rPr>
              <a:t>6-12</a:t>
            </a:r>
            <a:r>
              <a:rPr lang="es-MX" sz="4100" dirty="0" smtClean="0">
                <a:latin typeface="Calibri" pitchFamily="34" charset="0"/>
              </a:rPr>
              <a:t> </a:t>
            </a:r>
            <a:endParaRPr lang="es-MX" sz="4100" dirty="0">
              <a:latin typeface="Calibri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166098"/>
              </p:ext>
            </p:extLst>
          </p:nvPr>
        </p:nvGraphicFramePr>
        <p:xfrm>
          <a:off x="533400" y="1447800"/>
          <a:ext cx="8077200" cy="4829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511"/>
                <a:gridCol w="1495778"/>
                <a:gridCol w="2019300"/>
                <a:gridCol w="2617611"/>
              </a:tblGrid>
              <a:tr h="392408">
                <a:tc gridSpan="3">
                  <a:txBody>
                    <a:bodyPr/>
                    <a:lstStyle/>
                    <a:p>
                      <a:pPr algn="ctr"/>
                      <a:r>
                        <a:rPr lang="es-MX" sz="2000" noProof="0" dirty="0" smtClean="0"/>
                        <a:t>Literatura</a:t>
                      </a:r>
                      <a:r>
                        <a:rPr lang="es-MX" sz="2000" baseline="0" noProof="0" dirty="0" smtClean="0"/>
                        <a:t> </a:t>
                      </a:r>
                      <a:endParaRPr lang="es-MX" sz="20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noProof="0" dirty="0" smtClean="0"/>
                        <a:t>Texto Informativo</a:t>
                      </a:r>
                      <a:endParaRPr lang="es-MX" sz="2000" noProof="0" dirty="0"/>
                    </a:p>
                  </a:txBody>
                  <a:tcPr/>
                </a:tc>
              </a:tr>
              <a:tr h="981019">
                <a:tc>
                  <a:txBody>
                    <a:bodyPr/>
                    <a:lstStyle/>
                    <a:p>
                      <a:r>
                        <a:rPr lang="es-MX" sz="2000" b="1" noProof="0" dirty="0" smtClean="0">
                          <a:latin typeface="Calibri" pitchFamily="34" charset="0"/>
                        </a:rPr>
                        <a:t>Cuentos</a:t>
                      </a:r>
                      <a:endParaRPr lang="es-MX" sz="2000" b="1" noProof="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b="1" noProof="0" dirty="0" smtClean="0">
                          <a:latin typeface="Calibri" pitchFamily="34" charset="0"/>
                        </a:rPr>
                        <a:t>Dramas</a:t>
                      </a:r>
                      <a:endParaRPr lang="es-MX" sz="2000" b="1" noProof="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b="1" noProof="0" dirty="0" smtClean="0">
                          <a:latin typeface="Calibri" pitchFamily="34" charset="0"/>
                        </a:rPr>
                        <a:t>Poesía</a:t>
                      </a:r>
                      <a:endParaRPr lang="es-MX" sz="2000" b="1" noProof="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baseline="0" noProof="0" dirty="0" smtClean="0">
                          <a:latin typeface="Calibri" pitchFamily="34" charset="0"/>
                        </a:rPr>
                        <a:t>Ficción n</a:t>
                      </a:r>
                      <a:r>
                        <a:rPr lang="es-MX" sz="2000" b="1" noProof="0" dirty="0" smtClean="0">
                          <a:latin typeface="Calibri" pitchFamily="34" charset="0"/>
                        </a:rPr>
                        <a:t>o</a:t>
                      </a:r>
                      <a:r>
                        <a:rPr lang="es-MX" sz="2000" b="1" baseline="0" noProof="0" dirty="0" smtClean="0">
                          <a:latin typeface="Calibri" pitchFamily="34" charset="0"/>
                        </a:rPr>
                        <a:t> literaria y textos históricos, científicos y técnicos</a:t>
                      </a:r>
                      <a:endParaRPr lang="es-MX" sz="2000" b="1" noProof="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427173">
                <a:tc>
                  <a:txBody>
                    <a:bodyPr/>
                    <a:lstStyle/>
                    <a:p>
                      <a:r>
                        <a:rPr lang="es-MX" sz="1800" baseline="0" noProof="0" dirty="0" smtClean="0">
                          <a:latin typeface="Calibri" pitchFamily="34" charset="0"/>
                        </a:rPr>
                        <a:t>Aventura</a:t>
                      </a:r>
                    </a:p>
                    <a:p>
                      <a:r>
                        <a:rPr lang="es-MX" sz="1800" baseline="0" noProof="0" dirty="0" smtClean="0">
                          <a:latin typeface="Calibri" pitchFamily="34" charset="0"/>
                        </a:rPr>
                        <a:t>Ficción histórica Misterio</a:t>
                      </a:r>
                    </a:p>
                    <a:p>
                      <a:r>
                        <a:rPr lang="es-MX" sz="1800" baseline="0" noProof="0" dirty="0" smtClean="0">
                          <a:latin typeface="Calibri" pitchFamily="34" charset="0"/>
                        </a:rPr>
                        <a:t>Ciencia ficción</a:t>
                      </a:r>
                      <a:endParaRPr lang="es-MX" sz="1800" noProof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noProof="0" dirty="0" smtClean="0">
                          <a:latin typeface="Calibri" pitchFamily="34" charset="0"/>
                        </a:rPr>
                        <a:t>En</a:t>
                      </a:r>
                      <a:r>
                        <a:rPr lang="es-MX" sz="1800" baseline="0" noProof="0" dirty="0" smtClean="0">
                          <a:latin typeface="Calibri" pitchFamily="34" charset="0"/>
                        </a:rPr>
                        <a:t> un acto y multi-acto en obras de teatro</a:t>
                      </a:r>
                      <a:endParaRPr lang="es-MX" sz="1800" noProof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noProof="0" dirty="0" smtClean="0">
                          <a:latin typeface="Calibri" pitchFamily="34" charset="0"/>
                        </a:rPr>
                        <a:t>Poemas</a:t>
                      </a:r>
                      <a:r>
                        <a:rPr lang="es-MX" sz="1800" baseline="0" noProof="0" dirty="0" smtClean="0">
                          <a:latin typeface="Calibri" pitchFamily="34" charset="0"/>
                        </a:rPr>
                        <a:t> narrativos</a:t>
                      </a:r>
                      <a:endParaRPr lang="es-MX" sz="1800" noProof="0" dirty="0" smtClean="0">
                        <a:latin typeface="Calibri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noProof="0" dirty="0" smtClean="0">
                          <a:latin typeface="Calibri" pitchFamily="34" charset="0"/>
                        </a:rPr>
                        <a:t>Poemas</a:t>
                      </a:r>
                      <a:r>
                        <a:rPr lang="es-MX" sz="1800" baseline="0" noProof="0" dirty="0" smtClean="0">
                          <a:latin typeface="Calibri" pitchFamily="34" charset="0"/>
                        </a:rPr>
                        <a:t> líricos</a:t>
                      </a:r>
                      <a:endParaRPr lang="es-MX" sz="1800" noProof="0" dirty="0" smtClean="0">
                        <a:latin typeface="Calibri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noProof="0" dirty="0" smtClean="0">
                          <a:latin typeface="Calibri" pitchFamily="34" charset="0"/>
                        </a:rPr>
                        <a:t>Sonetos</a:t>
                      </a:r>
                      <a:endParaRPr lang="es-MX" sz="1800" baseline="0" noProof="0" dirty="0" smtClean="0">
                        <a:latin typeface="Calibri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noProof="0" dirty="0" smtClean="0">
                          <a:latin typeface="Calibri" pitchFamily="34" charset="0"/>
                        </a:rPr>
                        <a:t>Odas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noProof="0" dirty="0" smtClean="0">
                          <a:latin typeface="Calibri" pitchFamily="34" charset="0"/>
                        </a:rPr>
                        <a:t>Baladas</a:t>
                      </a:r>
                      <a:endParaRPr lang="es-MX" sz="1800" noProof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baseline="0" noProof="0" dirty="0" smtClean="0">
                          <a:latin typeface="Calibri" pitchFamily="34" charset="0"/>
                        </a:rPr>
                        <a:t>Ensayos personales</a:t>
                      </a:r>
                    </a:p>
                    <a:p>
                      <a:r>
                        <a:rPr lang="es-MX" sz="1800" b="0" baseline="0" noProof="0" dirty="0" smtClean="0">
                          <a:latin typeface="Calibri" pitchFamily="34" charset="0"/>
                        </a:rPr>
                        <a:t>Discursos</a:t>
                      </a:r>
                    </a:p>
                    <a:p>
                      <a:r>
                        <a:rPr lang="es-MX" sz="1800" b="0" baseline="0" noProof="0" dirty="0" smtClean="0">
                          <a:latin typeface="Calibri" pitchFamily="34" charset="0"/>
                        </a:rPr>
                        <a:t>Artículos de opinión</a:t>
                      </a:r>
                    </a:p>
                    <a:p>
                      <a:r>
                        <a:rPr lang="es-MX" sz="1800" b="0" baseline="0" noProof="0" dirty="0" smtClean="0">
                          <a:latin typeface="Calibri" pitchFamily="34" charset="0"/>
                        </a:rPr>
                        <a:t>Biografías</a:t>
                      </a:r>
                    </a:p>
                    <a:p>
                      <a:r>
                        <a:rPr lang="es-MX" sz="1800" b="0" baseline="0" noProof="0" dirty="0" smtClean="0">
                          <a:latin typeface="Calibri" pitchFamily="34" charset="0"/>
                        </a:rPr>
                        <a:t>Memoria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798008"/>
              </p:ext>
            </p:extLst>
          </p:nvPr>
        </p:nvGraphicFramePr>
        <p:xfrm>
          <a:off x="952500" y="1600200"/>
          <a:ext cx="76581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525"/>
                <a:gridCol w="1914525"/>
                <a:gridCol w="1914525"/>
                <a:gridCol w="1914525"/>
              </a:tblGrid>
              <a:tr h="1570833">
                <a:tc gridSpan="4"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Distribución de </a:t>
                      </a:r>
                      <a:r>
                        <a:rPr lang="es-ES" sz="24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Generos</a:t>
                      </a:r>
                      <a:r>
                        <a:rPr lang="es-ES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de Lectura Basado en el</a:t>
                      </a:r>
                    </a:p>
                    <a:p>
                      <a:pPr algn="ctr"/>
                      <a:r>
                        <a:rPr lang="es-ES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Marco de Lectura del 2009</a:t>
                      </a:r>
                    </a:p>
                    <a:p>
                      <a:pPr algn="ctr"/>
                      <a:r>
                        <a:rPr lang="es-ES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MX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(NAEP Reading Framework)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82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Grado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Persuadir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Explicar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Transmitir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Experiencias</a:t>
                      </a:r>
                      <a:endParaRPr lang="en-US" sz="2400" dirty="0"/>
                    </a:p>
                  </a:txBody>
                  <a:tcPr/>
                </a:tc>
              </a:tr>
              <a:tr h="6189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35%</a:t>
                      </a:r>
                      <a:endParaRPr lang="en-US" sz="2400" dirty="0"/>
                    </a:p>
                  </a:txBody>
                  <a:tcPr/>
                </a:tc>
              </a:tr>
              <a:tr h="6189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30%</a:t>
                      </a:r>
                      <a:endParaRPr lang="en-US" sz="2400" dirty="0"/>
                    </a:p>
                  </a:txBody>
                  <a:tcPr/>
                </a:tc>
              </a:tr>
              <a:tr h="6189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628337"/>
            <a:ext cx="7543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1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Escritura</a:t>
            </a:r>
            <a:endParaRPr 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17857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"/>
            <a:ext cx="8229600" cy="838200"/>
          </a:xfrm>
        </p:spPr>
        <p:txBody>
          <a:bodyPr/>
          <a:lstStyle/>
          <a:p>
            <a:r>
              <a:rPr lang="es-MX" sz="4100" dirty="0" smtClean="0">
                <a:latin typeface="Calibri" pitchFamily="34" charset="0"/>
              </a:rPr>
              <a:t>Audición y Expresión Oral</a:t>
            </a:r>
            <a:endParaRPr lang="es-MX" sz="41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100" dirty="0" smtClean="0">
                <a:solidFill>
                  <a:schemeClr val="tx1"/>
                </a:solidFill>
                <a:latin typeface="Calibri" pitchFamily="34" charset="0"/>
              </a:rPr>
              <a:t>Participar en conversaciones de colaboración con una diversidad de compañeros  </a:t>
            </a:r>
            <a:endParaRPr lang="es-MX" sz="3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Académico</a:t>
            </a:r>
          </a:p>
          <a:p>
            <a:pPr lvl="1">
              <a:buFont typeface="Arial" pitchFamily="34" charset="0"/>
              <a:buChar char="•"/>
            </a:pP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Grupos pequeños</a:t>
            </a:r>
          </a:p>
          <a:p>
            <a:pPr lvl="1">
              <a:buFont typeface="Arial" pitchFamily="34" charset="0"/>
              <a:buChar char="•"/>
            </a:pP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Discusión de la clase entera</a:t>
            </a:r>
          </a:p>
          <a:p>
            <a:r>
              <a:rPr lang="es-MX" sz="3100" dirty="0">
                <a:solidFill>
                  <a:schemeClr val="tx1"/>
                </a:solidFill>
                <a:latin typeface="Calibri" pitchFamily="34" charset="0"/>
              </a:rPr>
              <a:t>P</a:t>
            </a: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rácticas de la comunicación disponibles </a:t>
            </a:r>
          </a:p>
        </p:txBody>
      </p:sp>
    </p:spTree>
    <p:extLst>
      <p:ext uri="{BB962C8B-B14F-4D97-AF65-F5344CB8AC3E}">
        <p14:creationId xmlns:p14="http://schemas.microsoft.com/office/powerpoint/2010/main" val="21543737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s-MX" sz="4100" dirty="0" smtClean="0">
                <a:latin typeface="Calibri" pitchFamily="34" charset="0"/>
              </a:rPr>
              <a:t>Lenguaje</a:t>
            </a:r>
            <a:endParaRPr lang="es-MX" sz="41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dirty="0" smtClean="0">
                <a:solidFill>
                  <a:schemeClr val="tx1"/>
                </a:solidFill>
                <a:latin typeface="Calibri" pitchFamily="34" charset="0"/>
              </a:rPr>
              <a:t>Incluir costumbres para escritura y lenguaje</a:t>
            </a:r>
          </a:p>
          <a:p>
            <a:pPr marL="0" indent="0">
              <a:buNone/>
            </a:pPr>
            <a:endParaRPr lang="es-MX" sz="32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s-MX" sz="3200" dirty="0" smtClean="0">
                <a:solidFill>
                  <a:schemeClr val="tx1"/>
                </a:solidFill>
                <a:latin typeface="Calibri" pitchFamily="34" charset="0"/>
              </a:rPr>
              <a:t>Recalca la importancia del vocabulario</a:t>
            </a:r>
          </a:p>
          <a:p>
            <a:pPr marL="0" indent="0">
              <a:buNone/>
            </a:pPr>
            <a:endParaRPr lang="es-MX" sz="32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s-MX" sz="3200" dirty="0" smtClean="0">
                <a:solidFill>
                  <a:schemeClr val="tx1"/>
                </a:solidFill>
                <a:latin typeface="Calibri" pitchFamily="34" charset="0"/>
              </a:rPr>
              <a:t>Lectura oral, escritura, audición, y expresión oral </a:t>
            </a:r>
            <a:endParaRPr lang="es-MX" sz="32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514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14799"/>
            <a:ext cx="7772400" cy="762001"/>
          </a:xfrm>
        </p:spPr>
        <p:txBody>
          <a:bodyPr/>
          <a:lstStyle/>
          <a:p>
            <a:r>
              <a:rPr lang="es-MX" sz="4400" dirty="0">
                <a:latin typeface="Calibri" pitchFamily="34" charset="0"/>
              </a:rPr>
              <a:t>Estándares Esenciales Comunes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sz="40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de Matemáticas</a:t>
            </a:r>
          </a:p>
          <a:p>
            <a:endParaRPr lang="en-US" dirty="0"/>
          </a:p>
        </p:txBody>
      </p:sp>
      <p:pic>
        <p:nvPicPr>
          <p:cNvPr id="4" name="Picture 3" descr="C:\Users\cschieferle\AppData\Local\Microsoft\Windows\Temporary Internet Files\Content.IE5\9DPXWIVZ\MP90043049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733425"/>
            <a:ext cx="3200400" cy="320040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5465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914400"/>
          </a:xfrm>
        </p:spPr>
        <p:txBody>
          <a:bodyPr/>
          <a:lstStyle/>
          <a:p>
            <a:pPr algn="ctr"/>
            <a:r>
              <a:rPr lang="es-MX" sz="4100" dirty="0" smtClean="0">
                <a:solidFill>
                  <a:schemeClr val="tx1"/>
                </a:solidFill>
                <a:latin typeface="Calibri" pitchFamily="34" charset="0"/>
              </a:rPr>
              <a:t>Formación</a:t>
            </a:r>
            <a:endParaRPr lang="es-MX" sz="41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33" y="1524000"/>
            <a:ext cx="8229600" cy="4068763"/>
          </a:xfrm>
        </p:spPr>
        <p:txBody>
          <a:bodyPr>
            <a:normAutofit/>
          </a:bodyPr>
          <a:lstStyle/>
          <a:p>
            <a:r>
              <a:rPr lang="es-MX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Esfuerzo dirigido por el Estado, no un mandato federal</a:t>
            </a:r>
          </a:p>
          <a:p>
            <a:pPr marL="0" indent="0">
              <a:buNone/>
            </a:pPr>
            <a:endParaRPr lang="es-MX" sz="2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MX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 el ámbito internacional como punto de referencia</a:t>
            </a:r>
          </a:p>
          <a:p>
            <a:pPr marL="0" indent="0">
              <a:buNone/>
            </a:pPr>
            <a:endParaRPr lang="es-MX" sz="2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MX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Aprendizaje del Siglo XXI </a:t>
            </a:r>
          </a:p>
          <a:p>
            <a:pPr marL="0" indent="0">
              <a:buNone/>
            </a:pPr>
            <a:endParaRPr lang="es-MX" sz="2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MX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Estándares consistentes en los estados</a:t>
            </a:r>
            <a:endParaRPr lang="es-MX" sz="2800" dirty="0" smtClean="0">
              <a:solidFill>
                <a:schemeClr val="tx1"/>
              </a:solidFill>
            </a:endParaRPr>
          </a:p>
          <a:p>
            <a:endParaRPr lang="en-US" sz="2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288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100" dirty="0">
                <a:latin typeface="Calibri" pitchFamily="34" charset="0"/>
              </a:rPr>
              <a:t>Organización y Diseño de los </a:t>
            </a:r>
            <a:r>
              <a:rPr lang="es-MX" sz="4100" dirty="0" smtClean="0">
                <a:latin typeface="Calibri" pitchFamily="34" charset="0"/>
              </a:rPr>
              <a:t>Estándares en  </a:t>
            </a:r>
            <a:r>
              <a:rPr lang="es-MX" sz="4100" dirty="0">
                <a:latin typeface="Calibri" pitchFamily="34" charset="0"/>
              </a:rPr>
              <a:t>Matemáticas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s-MX" sz="3100" dirty="0">
                <a:solidFill>
                  <a:schemeClr val="tx1"/>
                </a:solidFill>
                <a:latin typeface="Calibri" pitchFamily="34" charset="0"/>
              </a:rPr>
              <a:t>Estándares para </a:t>
            </a: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Prácticas </a:t>
            </a:r>
            <a:r>
              <a:rPr lang="es-MX" sz="3100" dirty="0">
                <a:solidFill>
                  <a:schemeClr val="tx1"/>
                </a:solidFill>
                <a:latin typeface="Calibri" pitchFamily="34" charset="0"/>
              </a:rPr>
              <a:t>de Matemáticas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s-MX" sz="3100" dirty="0">
                <a:solidFill>
                  <a:schemeClr val="tx1"/>
                </a:solidFill>
                <a:latin typeface="Calibri" pitchFamily="34" charset="0"/>
              </a:rPr>
              <a:t>Llevar en todos los grados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s-MX" sz="3100" dirty="0">
                <a:solidFill>
                  <a:schemeClr val="tx1"/>
                </a:solidFill>
                <a:latin typeface="Calibri" pitchFamily="34" charset="0"/>
              </a:rPr>
              <a:t>Describir los “hábitos de la mente” de un estudiante matemáticamente </a:t>
            </a: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competente</a:t>
            </a:r>
            <a:endParaRPr lang="es-MX" sz="3100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140446"/>
            <a:ext cx="3076876" cy="210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63622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6057" y="331788"/>
            <a:ext cx="7556500" cy="811212"/>
          </a:xfrm>
        </p:spPr>
        <p:txBody>
          <a:bodyPr>
            <a:noAutofit/>
          </a:bodyPr>
          <a:lstStyle/>
          <a:p>
            <a:r>
              <a:rPr lang="es-MX" sz="4100" dirty="0" smtClean="0">
                <a:latin typeface="Calibri" pitchFamily="34" charset="0"/>
              </a:rPr>
              <a:t>Prácticas en Matemáticas</a:t>
            </a:r>
            <a:endParaRPr lang="es-MX" sz="4100" dirty="0"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371600"/>
            <a:ext cx="7653531" cy="43735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Dar sentido a los problemas y perseverar en su solución.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Razón abstracta y cuantitativamente.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Construir argumentos viables y criticar el razonamiento de otros.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Modelar con las matemáticas.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Utilizar las herramientas adecuadas de manera estratégica.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Asistir a la precisión.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Buscar y hacer uso de la estructura.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Buscar y expresar regularidad en razonamiento repetido.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333500"/>
          </a:xfrm>
        </p:spPr>
        <p:txBody>
          <a:bodyPr/>
          <a:lstStyle/>
          <a:p>
            <a:r>
              <a:rPr lang="es-MX" sz="4100" dirty="0" smtClean="0">
                <a:latin typeface="Calibri" pitchFamily="34" charset="0"/>
              </a:rPr>
              <a:t>Estándares del </a:t>
            </a:r>
            <a:br>
              <a:rPr lang="es-MX" sz="4100" dirty="0" smtClean="0">
                <a:latin typeface="Calibri" pitchFamily="34" charset="0"/>
              </a:rPr>
            </a:br>
            <a:r>
              <a:rPr lang="es-MX" sz="4100" dirty="0" smtClean="0">
                <a:latin typeface="Calibri" pitchFamily="34" charset="0"/>
              </a:rPr>
              <a:t>Contenido en Matemáticas</a:t>
            </a:r>
            <a:endParaRPr lang="es-MX" sz="41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648200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K-8 </a:t>
            </a:r>
          </a:p>
          <a:p>
            <a:pPr marL="457200" lvl="1" indent="0">
              <a:buNone/>
              <a:defRPr/>
            </a:pPr>
            <a:endParaRPr lang="en-US" sz="3000" dirty="0">
              <a:solidFill>
                <a:schemeClr val="tx1"/>
              </a:solidFill>
              <a:latin typeface="Calibri" pitchFamily="34" charset="0"/>
            </a:endParaRPr>
          </a:p>
          <a:p>
            <a:pPr marL="457200" lvl="1" indent="0">
              <a:buNone/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6002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es-MX" sz="2800" dirty="0" smtClean="0">
              <a:latin typeface="Calibri" pitchFamily="34" charset="0"/>
            </a:endParaRPr>
          </a:p>
          <a:p>
            <a:pPr lvl="1">
              <a:defRPr/>
            </a:pPr>
            <a:r>
              <a:rPr lang="es-MX" sz="2800" dirty="0" smtClean="0">
                <a:latin typeface="Calibri" pitchFamily="34" charset="0"/>
              </a:rPr>
              <a:t>Estándares presentados por grado</a:t>
            </a:r>
          </a:p>
          <a:p>
            <a:pPr lvl="1">
              <a:defRPr/>
            </a:pPr>
            <a:r>
              <a:rPr lang="es-ES" sz="2800" dirty="0" smtClean="0">
                <a:latin typeface="Calibri" pitchFamily="34" charset="0"/>
              </a:rPr>
              <a:t>Organizados en dominios que  progresan en varios grados</a:t>
            </a:r>
            <a:endParaRPr lang="es-MX" sz="2800" dirty="0" smtClean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175" y="3581400"/>
            <a:ext cx="7239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MX" sz="2800" dirty="0" smtClean="0">
                <a:latin typeface="Calibri" pitchFamily="34" charset="0"/>
                <a:cs typeface="Calibri" pitchFamily="34" charset="0"/>
              </a:rPr>
              <a:t>Escuela Secundaria</a:t>
            </a:r>
          </a:p>
          <a:p>
            <a:pPr lvl="1"/>
            <a:r>
              <a:rPr lang="es-MX" sz="2800" dirty="0" smtClean="0">
                <a:latin typeface="Calibri" pitchFamily="34" charset="0"/>
                <a:cs typeface="Calibri" pitchFamily="34" charset="0"/>
              </a:rPr>
              <a:t>Estándares presentados por categoría conceptual (número y cantidad, Álgebra, Funciones, Modelos, Geometría, Estadística y Probabilidad)</a:t>
            </a:r>
            <a:endParaRPr lang="es-MX" sz="2800" dirty="0">
              <a:latin typeface="Calibri" pitchFamily="34" charset="0"/>
              <a:cs typeface="Calibri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209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100" dirty="0">
                <a:latin typeface="Calibri" pitchFamily="34" charset="0"/>
              </a:rPr>
              <a:t>Distribución de </a:t>
            </a:r>
            <a:r>
              <a:rPr lang="es-MX" dirty="0">
                <a:latin typeface="Calibri" pitchFamily="34" charset="0"/>
              </a:rPr>
              <a:t/>
            </a:r>
            <a:br>
              <a:rPr lang="es-MX" dirty="0">
                <a:latin typeface="Calibri" pitchFamily="34" charset="0"/>
              </a:rPr>
            </a:br>
            <a:r>
              <a:rPr lang="es-MX" sz="4100" dirty="0">
                <a:latin typeface="Calibri" pitchFamily="34" charset="0"/>
              </a:rPr>
              <a:t>Dominios y Categorías Conceptuales</a:t>
            </a:r>
            <a:endParaRPr lang="en-US" sz="4100" dirty="0"/>
          </a:p>
        </p:txBody>
      </p:sp>
      <p:sp>
        <p:nvSpPr>
          <p:cNvPr id="4" name="Rectangle 3"/>
          <p:cNvSpPr/>
          <p:nvPr/>
        </p:nvSpPr>
        <p:spPr>
          <a:xfrm>
            <a:off x="2752725" y="5690295"/>
            <a:ext cx="5779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FontTx/>
              <a:buNone/>
            </a:pP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-116" charset="-128"/>
              </a:rPr>
              <a:t>Findell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-116" charset="-128"/>
              </a:rPr>
              <a:t> &amp;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-116" charset="-128"/>
              </a:rPr>
              <a:t>Foughty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-116" charset="-128"/>
              </a:rPr>
              <a:t> (2011)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-116" charset="-128"/>
              </a:rPr>
            </a:b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-116" charset="-128"/>
              </a:rPr>
              <a:t>College and Career-Readiness Through the</a:t>
            </a:r>
            <a:b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-116" charset="-128"/>
              </a:rPr>
            </a:b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-116" charset="-128"/>
              </a:rPr>
              <a:t>Common Core State Standards for Mathematics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887154"/>
              </p:ext>
            </p:extLst>
          </p:nvPr>
        </p:nvGraphicFramePr>
        <p:xfrm>
          <a:off x="304798" y="1804097"/>
          <a:ext cx="8067306" cy="3886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2"/>
                <a:gridCol w="543929"/>
                <a:gridCol w="708587"/>
                <a:gridCol w="708587"/>
                <a:gridCol w="709328"/>
                <a:gridCol w="709328"/>
                <a:gridCol w="1044741"/>
                <a:gridCol w="709328"/>
                <a:gridCol w="971438"/>
                <a:gridCol w="971438"/>
              </a:tblGrid>
              <a:tr h="229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K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3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4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5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6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7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8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HS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69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Recuento y cardinalidad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87692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Número y Operaciones Base Diez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Las Proporciones y Relaciones Proporcionales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Número y Cantidad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23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Número y Fracciones de Operaciones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El Sistema de Numeración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47739">
                <a:tc rowSpan="2"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Operaciones y Pensamiento Algebraico                                                              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Expresiones y Ecuaciones                                 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Algebra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8461">
                <a:tc gridSpan="6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Funciones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Funciones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8461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Geometría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Geometría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8461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Medición y Datos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Estadística y Probabilidad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Estadística y Probabilidad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6045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55314" cy="1325563"/>
          </a:xfrm>
        </p:spPr>
        <p:txBody>
          <a:bodyPr>
            <a:noAutofit/>
          </a:bodyPr>
          <a:lstStyle/>
          <a:p>
            <a:pPr algn="ctr"/>
            <a:r>
              <a:rPr lang="es-MX" sz="4100" dirty="0" smtClean="0">
                <a:latin typeface="Calibri" pitchFamily="34" charset="0"/>
              </a:rPr>
              <a:t>La transición al Sistema de Estándares Básicos Comunes </a:t>
            </a:r>
            <a:endParaRPr lang="es-MX" sz="4100" dirty="0">
              <a:latin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88387743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2364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/>
          <a:lstStyle/>
          <a:p>
            <a:r>
              <a:rPr lang="es-ES" sz="2500" dirty="0" smtClean="0">
                <a:latin typeface="Calibri" pitchFamily="34" charset="0"/>
              </a:rPr>
              <a:t/>
            </a:r>
            <a:br>
              <a:rPr lang="es-ES" sz="2500" dirty="0" smtClean="0">
                <a:latin typeface="Calibri" pitchFamily="34" charset="0"/>
              </a:rPr>
            </a:br>
            <a:r>
              <a:rPr lang="es-ES" sz="2500" dirty="0" smtClean="0">
                <a:latin typeface="Calibri" pitchFamily="34" charset="0"/>
              </a:rPr>
              <a:t>Sistema de Evaluación Inteligente Balanceado </a:t>
            </a:r>
            <a:br>
              <a:rPr lang="es-ES" sz="2500" dirty="0" smtClean="0">
                <a:latin typeface="Calibri" pitchFamily="34" charset="0"/>
              </a:rPr>
            </a:br>
            <a:r>
              <a:rPr lang="es-ES" sz="2500" dirty="0" smtClean="0">
                <a:latin typeface="Calibri" pitchFamily="34" charset="0"/>
              </a:rPr>
              <a:t>(</a:t>
            </a:r>
            <a:r>
              <a:rPr lang="es-MX" sz="2500" dirty="0" err="1" smtClean="0">
                <a:latin typeface="Calibri" pitchFamily="34" charset="0"/>
              </a:rPr>
              <a:t>Smarter</a:t>
            </a:r>
            <a:r>
              <a:rPr lang="es-MX" sz="2500" dirty="0" smtClean="0">
                <a:latin typeface="Calibri" pitchFamily="34" charset="0"/>
              </a:rPr>
              <a:t> Balanced </a:t>
            </a:r>
            <a:r>
              <a:rPr lang="es-MX" sz="2500" dirty="0" err="1" smtClean="0">
                <a:latin typeface="Calibri" pitchFamily="34" charset="0"/>
              </a:rPr>
              <a:t>Assessment</a:t>
            </a:r>
            <a:r>
              <a:rPr lang="es-MX" sz="2500" dirty="0" smtClean="0">
                <a:latin typeface="Calibri" pitchFamily="34" charset="0"/>
              </a:rPr>
              <a:t> </a:t>
            </a:r>
            <a:r>
              <a:rPr lang="es-MX" sz="2500" dirty="0" err="1" smtClean="0">
                <a:latin typeface="Calibri" pitchFamily="34" charset="0"/>
              </a:rPr>
              <a:t>System</a:t>
            </a:r>
            <a:r>
              <a:rPr lang="es-MX" sz="2500" dirty="0" smtClean="0">
                <a:latin typeface="Calibri" pitchFamily="34" charset="0"/>
              </a:rPr>
              <a:t>)</a:t>
            </a:r>
            <a:endParaRPr lang="es-MX" sz="25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3" y="1398058"/>
            <a:ext cx="8229600" cy="4525963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Alineado a los estándares estatales principales comunes a favor de </a:t>
            </a:r>
            <a:r>
              <a:rPr lang="es-MX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las Artes de lenguaje y matemáticas</a:t>
            </a:r>
            <a:endParaRPr lang="es-MX" sz="3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Proporcionados por internet en los grados 3-8 y una vez en el grado 11</a:t>
            </a:r>
          </a:p>
          <a:p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Requiere tecnología componente/adaptad</a:t>
            </a:r>
          </a:p>
          <a:p>
            <a:r>
              <a:rPr lang="es-ES" sz="3100" dirty="0" smtClean="0">
                <a:solidFill>
                  <a:schemeClr val="tx1"/>
                </a:solidFill>
                <a:latin typeface="Calibri" pitchFamily="34" charset="0"/>
              </a:rPr>
              <a:t>Administrar  la evaluación final con tareas de desempeño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643033"/>
            <a:ext cx="35433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0353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Visión clara sobre </a:t>
            </a:r>
            <a:r>
              <a:rPr lang="es-MX" sz="3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 los estudiantes están en camino a graduarse de </a:t>
            </a: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 secundaria</a:t>
            </a:r>
            <a:r>
              <a:rPr lang="es-MX" sz="3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listos </a:t>
            </a:r>
            <a:r>
              <a:rPr lang="es-MX" sz="3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para la </a:t>
            </a: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universidad y la fuerza de trabajo</a:t>
            </a:r>
            <a:endParaRPr lang="es-MX" sz="3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MX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Las </a:t>
            </a:r>
            <a:r>
              <a:rPr lang="es-MX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evaluaciones </a:t>
            </a:r>
            <a:r>
              <a:rPr lang="es-MX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estarán listas para el año escolar 2014-2015</a:t>
            </a:r>
          </a:p>
          <a:p>
            <a:r>
              <a:rPr lang="es-MX" sz="3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Los padres y los estudiantes recibirán los resultados de estas evaluaciones de su sistema escolar en un formato legible y fácil de </a:t>
            </a: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entender; es más probable que sea por internet</a:t>
            </a:r>
            <a:endParaRPr lang="es-MX" sz="3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s-ES" sz="3000" dirty="0" smtClean="0">
                <a:latin typeface="Calibri" pitchFamily="34" charset="0"/>
              </a:rPr>
              <a:t>Sistema de Evaluación Inteligente Balanceado </a:t>
            </a:r>
            <a:br>
              <a:rPr lang="es-ES" sz="3000" dirty="0" smtClean="0">
                <a:latin typeface="Calibri" pitchFamily="34" charset="0"/>
              </a:rPr>
            </a:br>
            <a:r>
              <a:rPr lang="es-MX" sz="3000" dirty="0" err="1" smtClean="0">
                <a:latin typeface="Calibri" pitchFamily="34" charset="0"/>
              </a:rPr>
              <a:t>Smarter</a:t>
            </a:r>
            <a:r>
              <a:rPr lang="es-MX" sz="3000" dirty="0" smtClean="0">
                <a:latin typeface="Calibri" pitchFamily="34" charset="0"/>
              </a:rPr>
              <a:t> Balanced Assessment System (cont.)</a:t>
            </a:r>
            <a:endParaRPr lang="es-MX" sz="3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6978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3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1524000"/>
            <a:ext cx="7498080" cy="513926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381000"/>
            <a:ext cx="8229600" cy="914400"/>
          </a:xfrm>
        </p:spPr>
        <p:txBody>
          <a:bodyPr/>
          <a:lstStyle/>
          <a:p>
            <a:r>
              <a:rPr lang="es-MX" sz="4100" dirty="0" smtClean="0">
                <a:latin typeface="Calibri" pitchFamily="34" charset="0"/>
              </a:rPr>
              <a:t>SBAC Estados que lo han Adoptado </a:t>
            </a:r>
            <a:endParaRPr lang="es-MX" sz="41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6600" y="5012267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Governing States</a:t>
            </a:r>
          </a:p>
          <a:p>
            <a:endParaRPr lang="en-US" sz="700" dirty="0" smtClean="0">
              <a:solidFill>
                <a:schemeClr val="bg1"/>
              </a:solidFill>
            </a:endParaRPr>
          </a:p>
          <a:p>
            <a:endParaRPr lang="en-US" sz="700" dirty="0" smtClean="0">
              <a:solidFill>
                <a:schemeClr val="bg1"/>
              </a:solidFill>
            </a:endParaRPr>
          </a:p>
          <a:p>
            <a:r>
              <a:rPr lang="en-US" sz="700" dirty="0" smtClean="0">
                <a:solidFill>
                  <a:schemeClr val="bg1"/>
                </a:solidFill>
              </a:rPr>
              <a:t>Advisory States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398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" y="3429000"/>
            <a:ext cx="8229600" cy="3048000"/>
          </a:xfrm>
        </p:spPr>
        <p:txBody>
          <a:bodyPr/>
          <a:lstStyle/>
          <a:p>
            <a:r>
              <a:rPr lang="es-MX" sz="4000" dirty="0" smtClean="0">
                <a:latin typeface="Calibri" pitchFamily="34" charset="0"/>
              </a:rPr>
              <a:t/>
            </a:r>
            <a:br>
              <a:rPr lang="es-MX" sz="4000" dirty="0" smtClean="0">
                <a:latin typeface="Calibri" pitchFamily="34" charset="0"/>
              </a:rPr>
            </a:br>
            <a:r>
              <a:rPr lang="es-MX" sz="4000" dirty="0" smtClean="0">
                <a:latin typeface="Calibri" pitchFamily="34" charset="0"/>
              </a:rPr>
              <a:t>Nuestra Generación VS</a:t>
            </a:r>
            <a:br>
              <a:rPr lang="es-MX" sz="4000" dirty="0" smtClean="0">
                <a:latin typeface="Calibri" pitchFamily="34" charset="0"/>
              </a:rPr>
            </a:br>
            <a:r>
              <a:rPr lang="es-MX" sz="4000" dirty="0" smtClean="0">
                <a:latin typeface="Calibri" pitchFamily="34" charset="0"/>
              </a:rPr>
              <a:t>la Próxima Generación de Evaluaciones</a:t>
            </a:r>
            <a:endParaRPr lang="es-MX" sz="4000" dirty="0">
              <a:latin typeface="Calibri" pitchFamily="34" charset="0"/>
            </a:endParaRPr>
          </a:p>
        </p:txBody>
      </p:sp>
      <p:pic>
        <p:nvPicPr>
          <p:cNvPr id="5" name="Picture 4" descr="C:\Users\cschieferle\AppData\Local\Microsoft\Windows\Temporary Internet Files\Content.IE5\SNI568P9\MP90042259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1175"/>
            <a:ext cx="3430338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schieferle\AppData\Local\Microsoft\Windows\Temporary Internet Files\Content.IE5\1XKD5VT4\MP90040889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73135"/>
            <a:ext cx="3430338" cy="22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716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838200"/>
          </a:xfrm>
        </p:spPr>
        <p:txBody>
          <a:bodyPr/>
          <a:lstStyle/>
          <a:p>
            <a:r>
              <a:rPr lang="es-MX" sz="4100" dirty="0" smtClean="0">
                <a:latin typeface="Calibri" pitchFamily="34" charset="0"/>
              </a:rPr>
              <a:t>Nuestra Generación del Grado 6</a:t>
            </a:r>
            <a:endParaRPr lang="es-MX" sz="41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s-MX" sz="3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cuadro rectangular tiene una superficie de 720 pulgadas cuadradas. Jazmín reduce la longitud y la anchura de esta pintura por un factor de escala para crear una copia en miniatura. ¿Cuál es el área de la copia en miniatura?</a:t>
            </a:r>
          </a:p>
          <a:p>
            <a:pPr marL="0" indent="0">
              <a:buNone/>
            </a:pPr>
            <a:endParaRPr lang="es-MX" sz="3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s-MX" sz="3400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es-MX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12 pulgadas cuadradas</a:t>
            </a:r>
            <a:br>
              <a:rPr lang="es-MX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</a:t>
            </a:r>
            <a:r>
              <a:rPr lang="es-MX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 pulgadas cuadradas</a:t>
            </a:r>
            <a:br>
              <a:rPr lang="es-MX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</a:t>
            </a:r>
            <a:r>
              <a:rPr lang="es-MX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60 pulgadas cuadradas</a:t>
            </a:r>
            <a:br>
              <a:rPr lang="es-MX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</a:t>
            </a:r>
            <a:r>
              <a:rPr lang="es-MX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120 pulgadas cuadradas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913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400" dirty="0" smtClean="0">
                <a:effectLst/>
                <a:latin typeface="arial"/>
              </a:rPr>
              <a:t/>
            </a:r>
            <a:br>
              <a:rPr lang="es-MX" sz="4400" dirty="0" smtClean="0">
                <a:effectLst/>
                <a:latin typeface="arial"/>
              </a:rPr>
            </a:br>
            <a:r>
              <a:rPr lang="es-MX" sz="4400" dirty="0">
                <a:effectLst/>
                <a:latin typeface="arial"/>
              </a:rPr>
              <a:t/>
            </a:r>
            <a:br>
              <a:rPr lang="es-MX" sz="4400" dirty="0">
                <a:effectLst/>
                <a:latin typeface="arial"/>
              </a:rPr>
            </a:br>
            <a:r>
              <a:rPr lang="es-MX" sz="4400" dirty="0" smtClean="0">
                <a:effectLst/>
                <a:latin typeface="arial"/>
              </a:rPr>
              <a:t/>
            </a:r>
            <a:br>
              <a:rPr lang="es-MX" sz="4400" dirty="0" smtClean="0">
                <a:effectLst/>
                <a:latin typeface="arial"/>
              </a:rPr>
            </a:br>
            <a:r>
              <a:rPr lang="es-MX" sz="4400" dirty="0">
                <a:effectLst/>
                <a:latin typeface="arial"/>
              </a:rPr>
              <a:t/>
            </a:r>
            <a:br>
              <a:rPr lang="es-MX" sz="4400" dirty="0">
                <a:effectLst/>
                <a:latin typeface="arial"/>
              </a:rPr>
            </a:br>
            <a:r>
              <a:rPr lang="es-MX" sz="4400" dirty="0" smtClean="0">
                <a:effectLst/>
                <a:latin typeface="arial"/>
              </a:rPr>
              <a:t>Creado por Grupos de Colaboración</a:t>
            </a:r>
            <a:endParaRPr lang="es-MX" sz="4100" dirty="0">
              <a:effectLst>
                <a:outerShdw blurRad="38100" dist="38100" dir="2700000" algn="tl">
                  <a:srgbClr val="DDDDDD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62400" y="2277533"/>
            <a:ext cx="4758267" cy="4525963"/>
          </a:xfrm>
        </p:spPr>
        <p:txBody>
          <a:bodyPr/>
          <a:lstStyle/>
          <a:p>
            <a:r>
              <a:rPr lang="es-MX" sz="3000" dirty="0" smtClean="0">
                <a:solidFill>
                  <a:schemeClr val="tx1"/>
                </a:solidFill>
                <a:latin typeface="Calibri" pitchFamily="34" charset="0"/>
              </a:rPr>
              <a:t>Investigadores</a:t>
            </a:r>
          </a:p>
          <a:p>
            <a:pPr marL="0" indent="0">
              <a:buNone/>
            </a:pPr>
            <a:endParaRPr lang="es-MX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s-MX" sz="3000" dirty="0" smtClean="0">
                <a:solidFill>
                  <a:schemeClr val="tx1"/>
                </a:solidFill>
                <a:latin typeface="Calibri" pitchFamily="34" charset="0"/>
              </a:rPr>
              <a:t>Organizaciones Nacionales</a:t>
            </a:r>
          </a:p>
          <a:p>
            <a:pPr marL="0" indent="0">
              <a:buNone/>
            </a:pPr>
            <a:endParaRPr lang="es-MX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s-MX" sz="3000" dirty="0" smtClean="0">
                <a:solidFill>
                  <a:schemeClr val="tx1"/>
                </a:solidFill>
                <a:latin typeface="Calibri" pitchFamily="34" charset="0"/>
              </a:rPr>
              <a:t>Grupos de la comunidad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40419" y="2286000"/>
            <a:ext cx="4041648" cy="4526280"/>
          </a:xfrm>
        </p:spPr>
        <p:txBody>
          <a:bodyPr/>
          <a:lstStyle/>
          <a:p>
            <a:r>
              <a:rPr lang="es-MX" sz="3000" dirty="0" smtClean="0">
                <a:solidFill>
                  <a:schemeClr val="tx1"/>
                </a:solidFill>
                <a:latin typeface="Calibri" pitchFamily="34" charset="0"/>
              </a:rPr>
              <a:t> Padres</a:t>
            </a:r>
          </a:p>
          <a:p>
            <a:pPr marL="0" indent="0">
              <a:buNone/>
            </a:pPr>
            <a:endParaRPr lang="es-MX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s-MX" sz="3000" dirty="0" smtClean="0">
                <a:solidFill>
                  <a:schemeClr val="tx1"/>
                </a:solidFill>
                <a:latin typeface="Calibri" pitchFamily="34" charset="0"/>
              </a:rPr>
              <a:t>Educadores</a:t>
            </a:r>
          </a:p>
          <a:p>
            <a:pPr marL="0" indent="0">
              <a:buNone/>
            </a:pPr>
            <a:endParaRPr lang="es-MX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s-MX" sz="3000" dirty="0" smtClean="0">
                <a:solidFill>
                  <a:schemeClr val="tx1"/>
                </a:solidFill>
                <a:latin typeface="Calibri" pitchFamily="34" charset="0"/>
              </a:rPr>
              <a:t>Expertos</a:t>
            </a:r>
          </a:p>
          <a:p>
            <a:pPr marL="0" indent="0">
              <a:buNone/>
            </a:pPr>
            <a:endParaRPr lang="es-MX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s-MX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Alexis tiene que pintar las cuatro paredes exteriores de un granero grande rectangular. La longitud del granero es de 80 metros, el ancho es de 50 metros y la altura es de 30 pies. La pintura cuesta 28 dólares por galón, y cada galón cubre 420 pies cuadrados. ¿Cuánto </a:t>
            </a:r>
            <a:r>
              <a:rPr lang="es-MX" sz="2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es-MX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costará Alexis </a:t>
            </a:r>
            <a:r>
              <a:rPr lang="es-MX" sz="2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pintar </a:t>
            </a:r>
            <a:r>
              <a:rPr lang="es-MX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granero? </a:t>
            </a:r>
            <a:r>
              <a:rPr lang="es-MX" sz="2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 </a:t>
            </a:r>
            <a:r>
              <a:rPr lang="es-MX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MX" sz="2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respuesta</a:t>
            </a:r>
            <a:r>
              <a:rPr lang="es-MX" dirty="0" smtClean="0"/>
              <a:t>.</a:t>
            </a:r>
            <a:endParaRPr lang="es-MX" dirty="0"/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 smtClean="0">
                <a:latin typeface="Calibri" pitchFamily="34" charset="0"/>
              </a:rPr>
              <a:t/>
            </a:r>
            <a:br>
              <a:rPr lang="en-US" sz="4400" dirty="0" smtClean="0">
                <a:latin typeface="Calibri" pitchFamily="34" charset="0"/>
              </a:rPr>
            </a:br>
            <a:r>
              <a:rPr lang="es-MX" sz="4400" dirty="0" smtClean="0">
                <a:latin typeface="Calibri" pitchFamily="34" charset="0"/>
              </a:rPr>
              <a:t>Nuestra Generación del Grado 6</a:t>
            </a:r>
            <a:endParaRPr lang="es-MX" sz="44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830763"/>
            <a:ext cx="77724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86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04800"/>
            <a:ext cx="8229600" cy="838200"/>
          </a:xfrm>
        </p:spPr>
        <p:txBody>
          <a:bodyPr/>
          <a:lstStyle/>
          <a:p>
            <a:r>
              <a:rPr lang="es-MX" sz="4800" dirty="0" smtClean="0">
                <a:latin typeface="Calibri" pitchFamily="34" charset="0"/>
              </a:rPr>
              <a:t>Lectura del Grado 7</a:t>
            </a:r>
            <a:endParaRPr lang="es-MX" sz="48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258784"/>
            <a:ext cx="7981950" cy="4754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532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s-MX" sz="4100" dirty="0" smtClean="0">
                <a:latin typeface="Calibri" pitchFamily="34" charset="0"/>
              </a:rPr>
              <a:t>Nuestra Generación del Grado 7</a:t>
            </a:r>
            <a:endParaRPr lang="es-MX" sz="41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085850"/>
            <a:ext cx="8229600" cy="5543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 frase 5, el autor utiliza la palabra </a:t>
            </a:r>
            <a:r>
              <a:rPr lang="es-MX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escolta, </a:t>
            </a:r>
            <a:r>
              <a:rPr lang="es-MX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cual quiere decir:</a:t>
            </a:r>
          </a:p>
          <a:p>
            <a:pPr marL="457200" indent="-457200">
              <a:buFont typeface="+mj-lt"/>
              <a:buAutoNum type="alphaUcPeriod"/>
            </a:pPr>
            <a:r>
              <a:rPr lang="es-MX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Siga</a:t>
            </a:r>
          </a:p>
          <a:p>
            <a:pPr marL="457200" indent="-457200">
              <a:buFont typeface="+mj-lt"/>
              <a:buAutoNum type="alphaUcPeriod"/>
            </a:pPr>
            <a:r>
              <a:rPr lang="es-MX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Directa </a:t>
            </a:r>
          </a:p>
          <a:p>
            <a:pPr marL="457200" indent="-457200">
              <a:buFont typeface="+mj-lt"/>
              <a:buAutoNum type="alphaUcPeriod"/>
            </a:pPr>
            <a:r>
              <a:rPr lang="es-MX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Conducir</a:t>
            </a:r>
          </a:p>
          <a:p>
            <a:pPr marL="457200" indent="-457200">
              <a:buFont typeface="+mj-lt"/>
              <a:buAutoNum type="alphaUcPeriod"/>
            </a:pPr>
            <a:r>
              <a:rPr lang="es-MX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Acompañar</a:t>
            </a:r>
            <a:endParaRPr lang="es-MX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s-MX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 frase 7, el autor utiliza las palabras, “ la mayoría del tiempo”</a:t>
            </a:r>
            <a:r>
              <a:rPr lang="es-MX" i="1" dirty="0" smtClean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</a:rPr>
              <a:t>. </a:t>
            </a:r>
            <a:r>
              <a:rPr lang="es-MX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palabra mejor sustituye la frase "la mayor parte del tiempo".</a:t>
            </a:r>
          </a:p>
          <a:p>
            <a:pPr marL="514350" indent="-514350">
              <a:buAutoNum type="alphaUcPeriod"/>
            </a:pPr>
            <a:r>
              <a:rPr lang="es-MX" dirty="0" smtClean="0">
                <a:solidFill>
                  <a:schemeClr val="tx1"/>
                </a:solidFill>
                <a:latin typeface="Calibri" pitchFamily="34" charset="0"/>
              </a:rPr>
              <a:t>Siempre</a:t>
            </a:r>
          </a:p>
          <a:p>
            <a:pPr marL="514350" indent="-514350">
              <a:buAutoNum type="alphaUcPeriod"/>
            </a:pPr>
            <a:r>
              <a:rPr lang="es-MX" dirty="0" smtClean="0">
                <a:solidFill>
                  <a:schemeClr val="tx1"/>
                </a:solidFill>
                <a:latin typeface="Calibri" pitchFamily="34" charset="0"/>
              </a:rPr>
              <a:t>Nunca</a:t>
            </a:r>
          </a:p>
          <a:p>
            <a:pPr marL="514350" indent="-514350">
              <a:buAutoNum type="alphaUcPeriod"/>
            </a:pPr>
            <a:r>
              <a:rPr lang="es-MX" dirty="0" smtClean="0">
                <a:solidFill>
                  <a:schemeClr val="tx1"/>
                </a:solidFill>
                <a:latin typeface="Calibri" pitchFamily="34" charset="0"/>
              </a:rPr>
              <a:t>Frecuentemente</a:t>
            </a:r>
          </a:p>
          <a:p>
            <a:pPr marL="514350" indent="-514350">
              <a:buAutoNum type="alphaUcPeriod"/>
            </a:pPr>
            <a:r>
              <a:rPr lang="es-MX" dirty="0" smtClean="0">
                <a:solidFill>
                  <a:schemeClr val="tx1"/>
                </a:solidFill>
                <a:latin typeface="Calibri" pitchFamily="34" charset="0"/>
              </a:rPr>
              <a:t>Ninguna de las anteriores</a:t>
            </a:r>
            <a:endParaRPr lang="es-MX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346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88" y="228600"/>
            <a:ext cx="8229600" cy="838200"/>
          </a:xfrm>
        </p:spPr>
        <p:txBody>
          <a:bodyPr/>
          <a:lstStyle/>
          <a:p>
            <a:r>
              <a:rPr lang="es-MX" sz="4100" dirty="0" smtClean="0">
                <a:latin typeface="Calibri" pitchFamily="34" charset="0"/>
              </a:rPr>
              <a:t>La Próxima Generación</a:t>
            </a:r>
            <a:endParaRPr lang="es-MX" sz="41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0668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Comparar y contrastar el retrato ficticio de Laurence Yep de los inmigrantes chinos </a:t>
            </a:r>
            <a:r>
              <a:rPr lang="es-MX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</a:t>
            </a:r>
            <a:r>
              <a:rPr lang="es-MX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siglo XX </a:t>
            </a:r>
            <a:r>
              <a:rPr lang="es-MX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San </a:t>
            </a:r>
            <a:r>
              <a:rPr lang="es-MX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Francisco en Dragonwings a los relatos históricos de la misma época (usando materiales detallando el terremoto de San Francisco de 1906) </a:t>
            </a:r>
            <a:r>
              <a:rPr lang="es-MX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poder obtener </a:t>
            </a:r>
            <a:r>
              <a:rPr lang="es-MX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comprensión más profunda de cómo </a:t>
            </a:r>
            <a:r>
              <a:rPr lang="es-MX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autores </a:t>
            </a:r>
            <a:r>
              <a:rPr lang="es-MX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usan o alteran las fuentes históricas para crear un sentido del tiempo y lugar, así como </a:t>
            </a:r>
            <a:r>
              <a:rPr lang="es-MX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crear personajes ficticios con características reales. </a:t>
            </a:r>
            <a:endParaRPr lang="es-MX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MX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967329"/>
            <a:ext cx="77724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820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/>
          <a:lstStyle/>
          <a:p>
            <a:r>
              <a:rPr lang="en-US" sz="4100" dirty="0" smtClean="0"/>
              <a:t>Estandares Comunes </a:t>
            </a:r>
            <a:br>
              <a:rPr lang="en-US" sz="4100" dirty="0" smtClean="0"/>
            </a:br>
            <a:r>
              <a:rPr lang="es-MX" sz="4100" dirty="0" smtClean="0"/>
              <a:t>Básicos</a:t>
            </a:r>
            <a:r>
              <a:rPr lang="en-US" sz="4100" dirty="0" smtClean="0"/>
              <a:t> en la Aula</a:t>
            </a:r>
            <a:endParaRPr lang="es-MX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www.insidemathematics.org/index.php/standard-2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56686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766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s-MX" sz="4000" dirty="0" smtClean="0">
                <a:latin typeface="Calibri" pitchFamily="34" charset="0"/>
              </a:rPr>
              <a:t>Cambios en las  Artes de Lenguaje</a:t>
            </a:r>
            <a:endParaRPr lang="es-MX" sz="40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7675" y="1219200"/>
            <a:ext cx="8229600" cy="4876800"/>
          </a:xfrm>
        </p:spPr>
        <p:txBody>
          <a:bodyPr>
            <a:noAutofit/>
          </a:bodyPr>
          <a:lstStyle/>
          <a:p>
            <a:pPr marL="595313" indent="-514350">
              <a:spcBef>
                <a:spcPts val="1800"/>
              </a:spcBef>
              <a:buFont typeface="+mj-lt"/>
              <a:buAutoNum type="arabicPeriod"/>
            </a:pPr>
            <a:r>
              <a:rPr lang="es-MX" sz="3100" b="1" dirty="0" smtClean="0">
                <a:solidFill>
                  <a:schemeClr val="tx1"/>
                </a:solidFill>
              </a:rPr>
              <a:t>Construir el conocimiento </a:t>
            </a:r>
            <a:r>
              <a:rPr lang="es-MX" sz="3100" dirty="0" smtClean="0">
                <a:solidFill>
                  <a:schemeClr val="tx1"/>
                </a:solidFill>
              </a:rPr>
              <a:t>a través de </a:t>
            </a:r>
            <a:r>
              <a:rPr lang="es-MX" sz="3100" b="1" dirty="0" smtClean="0">
                <a:solidFill>
                  <a:schemeClr val="tx1"/>
                </a:solidFill>
              </a:rPr>
              <a:t>contenido enriquecido non ficción</a:t>
            </a:r>
            <a:endParaRPr lang="es-MX" sz="3100" dirty="0" smtClean="0">
              <a:solidFill>
                <a:srgbClr val="262626"/>
              </a:solidFill>
            </a:endParaRPr>
          </a:p>
          <a:p>
            <a:pPr marL="595313" indent="-514350">
              <a:spcBef>
                <a:spcPts val="1800"/>
              </a:spcBef>
              <a:buFont typeface="Tw Cen MT" pitchFamily="34" charset="0"/>
              <a:buAutoNum type="arabicPeriod"/>
            </a:pPr>
            <a:r>
              <a:rPr lang="es-MX" sz="3100" dirty="0" smtClean="0">
                <a:solidFill>
                  <a:srgbClr val="262626"/>
                </a:solidFill>
              </a:rPr>
              <a:t>Lectura, escritura, y expresión oral basada en la </a:t>
            </a:r>
            <a:r>
              <a:rPr lang="es-MX" sz="3100" b="1" dirty="0" smtClean="0">
                <a:solidFill>
                  <a:srgbClr val="262626"/>
                </a:solidFill>
              </a:rPr>
              <a:t>evidencia del texto, </a:t>
            </a:r>
            <a:r>
              <a:rPr lang="es-MX" sz="3100" dirty="0" smtClean="0">
                <a:solidFill>
                  <a:srgbClr val="262626"/>
                </a:solidFill>
              </a:rPr>
              <a:t>informativo y literario</a:t>
            </a:r>
            <a:br>
              <a:rPr lang="es-MX" sz="3100" dirty="0" smtClean="0">
                <a:solidFill>
                  <a:srgbClr val="262626"/>
                </a:solidFill>
              </a:rPr>
            </a:br>
            <a:endParaRPr lang="es-MX" sz="3100" dirty="0" smtClean="0">
              <a:solidFill>
                <a:srgbClr val="262626"/>
              </a:solidFill>
            </a:endParaRPr>
          </a:p>
          <a:p>
            <a:pPr marL="595313" indent="-514350">
              <a:spcBef>
                <a:spcPts val="1800"/>
              </a:spcBef>
              <a:buFont typeface="Tw Cen MT" pitchFamily="34" charset="0"/>
              <a:buAutoNum type="arabicPeriod"/>
            </a:pPr>
            <a:r>
              <a:rPr lang="es-MX" sz="3100" dirty="0" smtClean="0">
                <a:solidFill>
                  <a:srgbClr val="262626"/>
                </a:solidFill>
              </a:rPr>
              <a:t>Practica regular con </a:t>
            </a:r>
            <a:r>
              <a:rPr lang="es-MX" sz="3100" b="1" dirty="0" smtClean="0">
                <a:solidFill>
                  <a:srgbClr val="262626"/>
                </a:solidFill>
              </a:rPr>
              <a:t>texto complejo </a:t>
            </a:r>
            <a:r>
              <a:rPr lang="es-MX" sz="3100" dirty="0" smtClean="0">
                <a:solidFill>
                  <a:srgbClr val="262626"/>
                </a:solidFill>
              </a:rPr>
              <a:t>y su </a:t>
            </a:r>
            <a:r>
              <a:rPr lang="es-MX" sz="3100" b="1" dirty="0" smtClean="0">
                <a:solidFill>
                  <a:srgbClr val="262626"/>
                </a:solidFill>
              </a:rPr>
              <a:t>lenguaje académico</a:t>
            </a:r>
            <a:endParaRPr lang="es-MX" sz="3100" dirty="0"/>
          </a:p>
        </p:txBody>
      </p:sp>
    </p:spTree>
    <p:extLst>
      <p:ext uri="{BB962C8B-B14F-4D97-AF65-F5344CB8AC3E}">
        <p14:creationId xmlns:p14="http://schemas.microsoft.com/office/powerpoint/2010/main" val="7898149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8625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2400"/>
              </a:spcBef>
              <a:buFont typeface="Tw Cen MT" pitchFamily="34" charset="0"/>
              <a:buAutoNum type="arabicPeriod"/>
            </a:pPr>
            <a:r>
              <a:rPr lang="es-MX" sz="3000" b="1" dirty="0" smtClean="0">
                <a:solidFill>
                  <a:srgbClr val="262626"/>
                </a:solidFill>
              </a:rPr>
              <a:t>Enfoque:  </a:t>
            </a:r>
            <a:r>
              <a:rPr lang="es-MX" sz="3000" dirty="0" smtClean="0">
                <a:solidFill>
                  <a:schemeClr val="tx1"/>
                </a:solidFill>
              </a:rPr>
              <a:t>Centrarse </a:t>
            </a:r>
            <a:r>
              <a:rPr lang="es-MX" sz="3000" dirty="0">
                <a:solidFill>
                  <a:schemeClr val="tx1"/>
                </a:solidFill>
              </a:rPr>
              <a:t>fuertemente en el </a:t>
            </a:r>
            <a:r>
              <a:rPr lang="es-MX" sz="3000" dirty="0" smtClean="0">
                <a:solidFill>
                  <a:schemeClr val="tx1"/>
                </a:solidFill>
              </a:rPr>
              <a:t>enfoque de </a:t>
            </a:r>
            <a:r>
              <a:rPr lang="es-MX" sz="3000" dirty="0">
                <a:solidFill>
                  <a:schemeClr val="tx1"/>
                </a:solidFill>
              </a:rPr>
              <a:t>las normas</a:t>
            </a:r>
            <a:r>
              <a:rPr lang="es-MX" sz="3000" dirty="0" smtClean="0">
                <a:solidFill>
                  <a:srgbClr val="262626"/>
                </a:solidFill>
              </a:rPr>
              <a:t/>
            </a:r>
            <a:br>
              <a:rPr lang="es-MX" sz="3000" dirty="0" smtClean="0">
                <a:solidFill>
                  <a:srgbClr val="262626"/>
                </a:solidFill>
              </a:rPr>
            </a:br>
            <a:endParaRPr lang="es-MX" sz="3000" dirty="0" smtClean="0">
              <a:solidFill>
                <a:srgbClr val="262626"/>
              </a:solidFill>
            </a:endParaRPr>
          </a:p>
          <a:p>
            <a:pPr marL="514350" indent="-514350">
              <a:buFont typeface="Tw Cen MT" pitchFamily="34" charset="0"/>
              <a:buAutoNum type="arabicPeriod"/>
            </a:pPr>
            <a:r>
              <a:rPr lang="es-MX" sz="3000" b="1" dirty="0" smtClean="0">
                <a:solidFill>
                  <a:srgbClr val="262626"/>
                </a:solidFill>
              </a:rPr>
              <a:t>Coherencia</a:t>
            </a:r>
            <a:r>
              <a:rPr lang="es-MX" sz="3000" dirty="0" smtClean="0">
                <a:solidFill>
                  <a:srgbClr val="262626"/>
                </a:solidFill>
              </a:rPr>
              <a:t>: </a:t>
            </a:r>
            <a:r>
              <a:rPr lang="es-MX" sz="3000" b="1" dirty="0" smtClean="0">
                <a:solidFill>
                  <a:srgbClr val="262626"/>
                </a:solidFill>
              </a:rPr>
              <a:t>Piense</a:t>
            </a:r>
            <a:r>
              <a:rPr lang="es-MX" sz="3000" dirty="0" smtClean="0">
                <a:solidFill>
                  <a:srgbClr val="262626"/>
                </a:solidFill>
              </a:rPr>
              <a:t> a través de los grados y haga una </a:t>
            </a:r>
            <a:r>
              <a:rPr lang="es-MX" sz="3000" b="1" dirty="0" smtClean="0">
                <a:solidFill>
                  <a:srgbClr val="262626"/>
                </a:solidFill>
              </a:rPr>
              <a:t>conexión</a:t>
            </a:r>
            <a:r>
              <a:rPr lang="es-MX" sz="3000" dirty="0" smtClean="0">
                <a:solidFill>
                  <a:srgbClr val="262626"/>
                </a:solidFill>
              </a:rPr>
              <a:t> con los temas principales dentro de los grados. </a:t>
            </a:r>
            <a:br>
              <a:rPr lang="es-MX" sz="3000" dirty="0" smtClean="0">
                <a:solidFill>
                  <a:srgbClr val="262626"/>
                </a:solidFill>
              </a:rPr>
            </a:br>
            <a:endParaRPr lang="es-MX" sz="3000" dirty="0" smtClean="0">
              <a:solidFill>
                <a:srgbClr val="262626"/>
              </a:solidFill>
            </a:endParaRPr>
          </a:p>
          <a:p>
            <a:pPr marL="514350" indent="-514350">
              <a:buFont typeface="Tw Cen MT" pitchFamily="34" charset="0"/>
              <a:buAutoNum type="arabicPeriod"/>
            </a:pPr>
            <a:r>
              <a:rPr lang="es-MX" sz="3000" b="1" dirty="0" smtClean="0">
                <a:solidFill>
                  <a:srgbClr val="262626"/>
                </a:solidFill>
              </a:rPr>
              <a:t>Rigor: </a:t>
            </a:r>
            <a:r>
              <a:rPr lang="es-MX" sz="3000" dirty="0" smtClean="0">
                <a:solidFill>
                  <a:srgbClr val="262626"/>
                </a:solidFill>
              </a:rPr>
              <a:t>En temas principales, seguir la </a:t>
            </a:r>
            <a:r>
              <a:rPr lang="es-MX" sz="3000" b="1" dirty="0" smtClean="0">
                <a:solidFill>
                  <a:srgbClr val="262626"/>
                </a:solidFill>
              </a:rPr>
              <a:t>comprensión conceptual, </a:t>
            </a:r>
            <a:r>
              <a:rPr lang="es-MX" sz="3000" dirty="0" smtClean="0">
                <a:solidFill>
                  <a:srgbClr val="262626"/>
                </a:solidFill>
              </a:rPr>
              <a:t>habilidades procedimentales, </a:t>
            </a:r>
            <a:r>
              <a:rPr lang="es-MX" sz="3000" b="1" dirty="0" smtClean="0">
                <a:solidFill>
                  <a:srgbClr val="262626"/>
                </a:solidFill>
              </a:rPr>
              <a:t>fluidez</a:t>
            </a:r>
            <a:r>
              <a:rPr lang="es-MX" sz="3000" dirty="0" smtClean="0">
                <a:solidFill>
                  <a:srgbClr val="262626"/>
                </a:solidFill>
              </a:rPr>
              <a:t> y </a:t>
            </a:r>
            <a:r>
              <a:rPr lang="es-MX" sz="3000" b="1" dirty="0" smtClean="0">
                <a:solidFill>
                  <a:srgbClr val="262626"/>
                </a:solidFill>
              </a:rPr>
              <a:t>aplicación</a:t>
            </a:r>
            <a:r>
              <a:rPr lang="es-MX" sz="3000" dirty="0" smtClean="0">
                <a:solidFill>
                  <a:srgbClr val="262626"/>
                </a:solidFill>
              </a:rPr>
              <a:t>.</a:t>
            </a:r>
            <a:r>
              <a:rPr lang="es-MX" sz="3000" b="1" dirty="0" smtClean="0">
                <a:solidFill>
                  <a:srgbClr val="262626"/>
                </a:solidFill>
              </a:rPr>
              <a:t> </a:t>
            </a:r>
            <a:endParaRPr lang="es-MX" sz="3000" dirty="0" smtClean="0">
              <a:solidFill>
                <a:srgbClr val="26262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r>
              <a:rPr lang="es-MX" sz="4000" dirty="0" smtClean="0">
                <a:latin typeface="Calibri" pitchFamily="34" charset="0"/>
              </a:rPr>
              <a:t>Cambios en las Matemáticas</a:t>
            </a:r>
            <a:endParaRPr lang="es-MX" sz="4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930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8600"/>
            <a:ext cx="5486400" cy="93345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MX" sz="4100" dirty="0" smtClean="0">
                <a:latin typeface="Calibri" pitchFamily="34" charset="0"/>
              </a:rPr>
              <a:t>Aprendizaje</a:t>
            </a:r>
            <a:r>
              <a:rPr lang="en-US" sz="4100" dirty="0" smtClean="0">
                <a:latin typeface="Calibri" pitchFamily="34" charset="0"/>
              </a:rPr>
              <a:t> del </a:t>
            </a:r>
            <a:r>
              <a:rPr lang="es-MX" sz="4100" dirty="0" smtClean="0">
                <a:latin typeface="Calibri" pitchFamily="34" charset="0"/>
              </a:rPr>
              <a:t>Siglo</a:t>
            </a:r>
            <a:r>
              <a:rPr lang="en-US" sz="4100" dirty="0" smtClean="0">
                <a:latin typeface="Calibri" pitchFamily="34" charset="0"/>
              </a:rPr>
              <a:t> XXI</a:t>
            </a:r>
            <a:endParaRPr lang="es-MX" sz="4100" dirty="0">
              <a:latin typeface="Calibri" pitchFamily="34" charset="0"/>
            </a:endParaRPr>
          </a:p>
        </p:txBody>
      </p:sp>
      <p:sp>
        <p:nvSpPr>
          <p:cNvPr id="11" name="Picture Placeholder 9"/>
          <p:cNvSpPr txBox="1">
            <a:spLocks/>
          </p:cNvSpPr>
          <p:nvPr/>
        </p:nvSpPr>
        <p:spPr>
          <a:xfrm>
            <a:off x="6459889" y="2348864"/>
            <a:ext cx="2320222" cy="2039112"/>
          </a:xfrm>
          <a:prstGeom prst="rect">
            <a:avLst/>
          </a:prstGeom>
        </p:spPr>
      </p:sp>
      <p:sp>
        <p:nvSpPr>
          <p:cNvPr id="7" name="TextBox 6"/>
          <p:cNvSpPr txBox="1"/>
          <p:nvPr/>
        </p:nvSpPr>
        <p:spPr>
          <a:xfrm>
            <a:off x="1489676" y="3124200"/>
            <a:ext cx="2305311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100" dirty="0" smtClean="0">
                <a:latin typeface="Calibri" pitchFamily="34" charset="0"/>
              </a:rPr>
              <a:t>Colaboración</a:t>
            </a:r>
          </a:p>
          <a:p>
            <a:endParaRPr lang="es-MX" sz="4000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494" y="2390372"/>
            <a:ext cx="246567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100" dirty="0" smtClean="0">
                <a:latin typeface="Calibri" pitchFamily="34" charset="0"/>
              </a:rPr>
              <a:t>Comunicación</a:t>
            </a:r>
            <a:endParaRPr lang="es-MX" sz="31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8" y="1674193"/>
            <a:ext cx="406546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100" dirty="0" smtClean="0">
                <a:latin typeface="Calibri" pitchFamily="34" charset="0"/>
              </a:rPr>
              <a:t>Razonamiento Analítico</a:t>
            </a:r>
            <a:endParaRPr lang="es-MX" sz="31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4363" y="4024446"/>
            <a:ext cx="201593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100" dirty="0" smtClean="0">
                <a:latin typeface="Calibri" pitchFamily="34" charset="0"/>
              </a:rPr>
              <a:t>Creatividad</a:t>
            </a:r>
            <a:endParaRPr lang="es-MX" sz="3100" dirty="0">
              <a:latin typeface="Calibri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11" y="3886200"/>
            <a:ext cx="3463594" cy="227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668" y="1296345"/>
            <a:ext cx="3300279" cy="218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8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3" y="266700"/>
            <a:ext cx="3538537" cy="2095500"/>
          </a:xfrm>
        </p:spPr>
        <p:txBody>
          <a:bodyPr/>
          <a:lstStyle/>
          <a:p>
            <a:r>
              <a:rPr lang="es-MX" sz="3500" dirty="0" smtClean="0">
                <a:latin typeface="Calibri" pitchFamily="34" charset="0"/>
              </a:rPr>
              <a:t>Objetivo</a:t>
            </a:r>
            <a:r>
              <a:rPr lang="en-US" sz="3500" dirty="0" smtClean="0">
                <a:latin typeface="Calibri" pitchFamily="34" charset="0"/>
              </a:rPr>
              <a:t> de los </a:t>
            </a:r>
            <a:r>
              <a:rPr lang="es-MX" sz="3500" dirty="0" smtClean="0">
                <a:latin typeface="Calibri" pitchFamily="34" charset="0"/>
              </a:rPr>
              <a:t>Estándares</a:t>
            </a:r>
            <a:r>
              <a:rPr lang="en-US" sz="3500" dirty="0" smtClean="0">
                <a:latin typeface="Calibri" pitchFamily="34" charset="0"/>
              </a:rPr>
              <a:t> </a:t>
            </a:r>
            <a:r>
              <a:rPr lang="es-MX" sz="3500" dirty="0" smtClean="0">
                <a:latin typeface="Calibri" pitchFamily="34" charset="0"/>
              </a:rPr>
              <a:t>Estales</a:t>
            </a:r>
            <a:r>
              <a:rPr lang="en-US" sz="3500" dirty="0" smtClean="0">
                <a:latin typeface="Calibri" pitchFamily="34" charset="0"/>
              </a:rPr>
              <a:t> </a:t>
            </a:r>
            <a:r>
              <a:rPr lang="es-MX" sz="3500" dirty="0" smtClean="0">
                <a:latin typeface="Calibri" pitchFamily="34" charset="0"/>
              </a:rPr>
              <a:t>Comunes</a:t>
            </a:r>
            <a:endParaRPr lang="es-MX" sz="35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4995863" cy="23939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sz="4000" dirty="0">
                <a:solidFill>
                  <a:schemeClr val="tx1"/>
                </a:solidFill>
                <a:latin typeface="Calibri" pitchFamily="34" charset="0"/>
              </a:rPr>
              <a:t>C</a:t>
            </a:r>
            <a:r>
              <a:rPr lang="es-MX" sz="4000" dirty="0" smtClean="0">
                <a:solidFill>
                  <a:schemeClr val="tx1"/>
                </a:solidFill>
                <a:latin typeface="Calibri" pitchFamily="34" charset="0"/>
              </a:rPr>
              <a:t>rear estudiantes que estén listos para la universidad y una carrera profesional.</a:t>
            </a:r>
            <a:endParaRPr lang="es-MX" sz="4000" dirty="0" smtClean="0"/>
          </a:p>
          <a:p>
            <a:pPr marL="0" indent="0" algn="ctr">
              <a:buNone/>
            </a:pPr>
            <a:endParaRPr lang="en-US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2" descr="data:image/jpeg;base64,/9j/4AAQSkZJRgABAQAAAQABAAD/2wCEAAkGBhQSERUUExQWFRQWFxwZGBgYFRwcGBoYGxgWHBwcHR8XHSYfHRwjHBgcHy8gJCcpLCwsGh4xNTAqNSYrLCkBCQoKDgwOGg8PGiwlHyQsLCwsLCwsLCwsLCosLCwsLCwsLCwsLCwsLCwsLCwsLCwsLCwsLCwsLCwsLCwsLCwsLP/AABEIAM0A4AMBIgACEQEDEQH/xAAcAAACAwEBAQEAAAAAAAAAAAAEBQMGBwIBCAD/xABEEAACAQIDBQUFBwMBCAEFAQABAhEAAwQhMQUSQVFhBhMicYEHMpGhsRQjQlLB0fBiguGSFRYzQ3KiwvFTFyQ0g7II/8QAGgEAAwEBAQEAAAAAAAAAAAAAAQIEAwAFBv/EAC0RAAICAgICAAQFBAMAAAAAAAABAhEDIRIxBEETInGhUWGxwfAygZHxBSPh/9oADAMBAAIRAxEAPwAO6DEA51MoKgEw06jjHWg+8Y6D/NEWrZIzMfrXySRIZLtrB91iLiaAMY8jmPkaZ7D2a91wltSznIKOPPyHWjPaHs7dvo4/Gsf3KY+hFOvZvimwjObll5a2WWRDMqkZLPMkfCvpcWb/AKlL3X3K8aU2ky07M9n+M3QB3S+dzTzhaeXOxWCw8fa8TvXG0G9ufBVlj60Ng+12Ka+qk2QhibdveZ0B/O3uz0ptjuxd0Yhr1h1DOBvOwDP5AsCAPSi8s2WLDBbM17ZdgzK90RuO3guMfAw5HKVYDgRnwqxbDwQtYO0klrlqVcgeEqSSpHHKYrQ37OqcI1m82/vDMng3AjlBpL/s8NctC4Wm4rI0kaqBERlAIkVF5alOK2Zywp21/H6ESvzM1+uMBnzrvH4VrNwoy5jQ8GHAjzoZVLTOQFeO274nnU1o7tXp61JdvqoJJAgSToB5nlUd8qlsuzBEUSzNlA/fkONZV2q7YNiSbduVsA6HVurdOlUeP40sr/L8QxjZa8V7S8OrEKlxwDG8CAD1E51wfapZ4Wbvq61m1mwWMCmtns8SNTPll869mPg4Uv6fuzThEtl72pA+7hv9V39lq09mcTfv2zdvWVths7ayS5H5jOi8uJqudjuwawL98q2fgTUZH3m68l4caupLDOCTzrzPJeOD4wj9WI6JNyPPlXmIcggzHSuEZ4kwPWumII61CwHovExrWVe0rave4woD4bI3f7jmx+MD0rVEJ4mqzjvZ3hrtxnLXQzsWYhxqTPFdKq8XLDHPlMaLoyi1YLGBRdjZ2pPAVZ9t9nbeEuG3bLN4VLFiDBMmBugZRFLRbr6LG1OKkvZpZFgNlAoCRnRV7ZChSY0pjsy1wovEWZU1skAptzZUd2Dq5M+VL79ndYjkatG0bgUyBmMh0EUlt4J7rhEG87mFHMmcs6zlSGTAsNhmuOqICzMQABqSdK0XB7BGBu2LZBZrqwxGYZsyQI/CIgep41P2N7GnCocReX7/APAszurx0y3mEjoPOju3uEL2Fu25DWWkEHMA/wA+deXk8lTyqCev3GhPjJNBoSM+FdgqcxXtnCT7zL/d+kURiMMqhQjb0jxQMq8hRa2S8dWCbgJG6ASNCdRPLlXL2R31m4294WZWgSu4wg7x11gjyoxbKjlUiXQOIEfOnxSUJcmNifGakyw4XA4bCWWKDM9ZMnlNRYftq90rbFo2UQkPcuj8IyG6QYDHrpyqqY7E7jzJ7s6Z5A+fA0z2RbcHetr37NmHvNknSBwHTOvWhNS2no9mLjJWh4Nqb7kJcZ7YMbx0nkDxoLbm1M0P5B4SNZmflFF7YxQt2QHZXuHIBfzHlXWy9iW7tm0t0sCv4lifEc53gcpzrPLjlki4xZlnTlGkHXsP9twyusC8o+fFTyDajkaqO1saMLaL3m3AuRBHiJ/KAcyaVY3tp9ie4QfAtxlVlYguoYgZaGQJ5VQPaDti9iMWXuE92wD2Rw7pgCp6kjU8wRwrNeJJzSyKv79kUqyLl7Be03aq5i2jNbQPhSfm3NvpSrCYQuYqKzaLMAoLE6ACSfICrPhcItnO4Vtn8rHx/wClZb4gV6+OCiqXQOjnZezd3WnlkR055ZV7YTTnyjPPh59Kdp2TxBUM9s211BcEH4a/GK2bUVs5RcuibsvtQbzWTkZ3lnjlnHPLP0NP2cNkZyqv4TYWGHj+0sWBkMgUbhH5lILH0PpVgW4s7u9DH3c/Cw6MMvpXg+bjufKHT7BLDLuiBTOWleLbVQZP6142v6RnXVtB/k15SRPZ6GBGbV7IjI17asjgATS7aW3MNY/415QR+EHeafJc/jWkMbm6irDtlM7WYgnE3RyKj0CilJMRwqTtD2kw928bltbnigHegAwImBJzyykaUywWwRdtq637QDaZHM8RmZBHWvp8L4Y4qWtIohByWjzZraUfeuCKhbZV3D++pYfmRp+VeHGowi2jO3luqPMtnPkK3+JGuwvHO6oR7REnWpOx9mcfaB/CS3wUmiMVsS4+eS+pPzinvs/2Pu3L7PBdAiqRpDhiT67oHxqTyM0fhyp+jpwlBW0WtFkZEUpxO01Wzibd5t50DKcjmpX7snrEZ9Jo7ae27WHGZDXDoo19eVZ6dr3L2IuXXEqx7thwKwRu+gyFeRj8eXH4jXX3D48FOXF/xl/sMrEiimtAwBlHzqEESYgVDbxu6RIjOofiVqiOwg2JrvuRwA9a4e4CRkT5UPj9r2rIJe4in8pcSfTWujc3UVf0CmEYzEDdKhd8sN1bY1djkAB5n0GdJMXgsThWdLd1kgkEagEcp4Unsdp3bFJetOXuWjNtLVlnCjQg726MwSCaP2/7QN64zm3YsFjmu+bzzxO6kKCY0LV7+HxHjhvt/wCCvBLhdkvZzeN7fvOz3NBvaAfpV42jtsWMOxAZmI3VC6kkc+HnwrHsT7QXAi1bUGM3YZk8woyXyk0jxe18TiD95cdukwvwGVbLD+Ju8yS0MNtYbvLrPevWbQnK3bLXNwflAEx6tUWJ2zY3Lad215rQIV7rFRukyF3EOgMx4uJpW2znHKoruGZdRW7X5E4Zd29eI3VYW1/LbAQR13cz6k1N2d2a125vBGfdzhVJluAyHr6UqCGYjPlWr9hdp2sPhwjPuFWJcAE7xP4vCNI8PpSTm4q6s0xQUnTdF87F9m0wyK7KGxDCSxE7k/hXlHFtT5VZb2KtiUJDORmusA8W4AedUjDdsVvE2sM03Tpl84NC7O7HYk3ZvXPu53n3nybq/EnpIHCpXNyey5QSXyhvar2fW2ttewngvZmAfBc6Ec+RFUTZO1mztOGBGYB15GOv/qtE7Re1HAYQd2LnfMojcsgECP6vdHpNYttztl32Ie/ZsrZZzxYuRlEgHwgnjlTfBcjKeWK62zSsNti2tsNduKijIOxgxGnM8vhVd2r7TLCZWUa6ebeFPhqflWcYnFPdbedmZuZM1ytgmhHwsd29kWSpyuh1tTtvir8g3Nxfyp4R8sz8aQs061OcNGuXmaja3yqtRUVSQFS6I6Y7H22+HY7uaN76HRh+h5Gge6PLWuaLVjJtbRd2xyMA+HutB1tnUHkRp6jKiL+JZE3t3XTKqt2Zw+Ja+pwqM9wZwBIjjvTlu+dbPtTY29hrZKKHyJUGRJGYB455VLkgW4pckZquJ31LXb9vLS3vCfWP1Ne7J7QPYv3UUBe8RIy03c5A5wxqxDYWEuHvATI1U8COBB0g1R9r4sfbnYaBo9IiuioydPaM80Xx2GbTxsuI5zPkPrJrjA3RAXIau3Ken84mgsS/iEc69t3YM9IqzJHnGiXHLg7LZivaLYSe7V7nDQKPnJ+VI8X7Rbxnu0t2x5bzfFsvlVVRJMCneC7PFokVNj8TFHqP+d/qIoRQPf7QYm8QHvOQeAMADyWBX442wkd3ZLtxa80ieiJA6+ItTbaGxhZsO/SPUmKqpqiuOhkG4rbN64N1nIT8i+FP9KwPlQVfooyxh5Amu7OJMNsveGdWnCbGAAPGKg2fEAf+6eYQ5RWiQrYtv4IDh8qVY3ByJq0XlEc6U4iwxnSOpii0AVbEb7PfF6N50BNudBc/CxHELrHHKrLicDbVbd0Qti74mCtuhAx8duTHuNDLzWOtIr9iAScuvnpTLYWGTF2LmGdQbiibJORVicgDwBICnhmvKofIXD5/Xv6f+Mr8f5nx9+vr/oL/AN/cJggBg7Ru3AZ7xxuoD0AzPymqr2i7d4zGn768d38i+FB6L+tRY3s992btklguVxCPvLZ4yBqJ45UkrWCj6EnKT7PaksYcscq4TWm+z+enL/NaJWZM9wuywJ3v80zsbPHAR8z8qIwFkGmq28q1SEsr+JwQGUfKoRs4ICxEAfwAdTT3Eg8BFL8RbLFVjIHeP/iPqfhXM4QYjAszAnKdcpj+aUdhdjoQNzNuO9rPERw+dMsUhIgZdaU22Nt5U6HTy/8AWtYZVS0b4qvZd9k7JY2d1bF0MPEHssGnXMQVaeYiRyiKX40Yq3k97EhFOndOrZHSWGumlGbJx7uveYa6qOcnR9J6jn1qDbe1sR3f/wBxdQWxnupmWPKTzqbTLeldle2jiHt7zgsgP4SZJ+ZzqupdO/J1ma7xuNa4283oOAqBTW0I0RznyY2uOIEc8vKDl/OdcXmofD3+BEg/Xp1o/BYRLjIGuBUJ8THUKMzlpMVspUtiqDnJJeyDY2Flpq6YKIE0mxeAGHa2iTDDJmjPPM5cOnWtm7HbBwtu2ItK7xm9xQzH45DyAFZxzxpNewwxue0ZJ22xIGHRQRLPOXJQf1Iqjmta9qvZ6/jNopZweEZhbsrvG3bCpvOWaWbJRlAzPA0Lsz2G3B4sbirVheKp943lOSz5E+tFzT2d8N9IzSzZ40dZWKs3bnsrawV9UsF2stbDIbhBcmSH3oAjOCBAyIqtqKaLvoSSp0M8Jdzp3hrgyquWGg0+wriM2ArVGYzIkaZULisOdY650RaxQGunMn55aDjVn7Ndku/IuXgSmoQ/i6t05L8aE5qKtj44ObpGZXsEzFiiO8GWZATn1iR6Gitg3Ft7t0SSxiOSgwR5n5ACt7fB7tsqo3VGgXIegFYxt3ZZw+LZNASLtsgZNvGCsDiGBMaVFKfxU4taK1j+E1KLOu1mE3CuLtEqbhhyuX3nGRpDjOOYbnVZwuGW9eZHtLOu8sqT1gGJ8gKu+CVcRYey8qrQJjNW1RgOIn4+Icaq+z8T9m2iiXV3Srd1ck+EhtCDymCDxFS+LL5ZY3/VH9DfyYrlGa6l+oPjOwN5Fa4gLoolhHiAid6OIGpjkaAsNFbcdrphbtlr1pWs3G7u5P4eKtHGCTPSaxDEWNy46/kdk/0sVn5VdhnfZJmgovQ4wD507tsKruBvZj96bYBHvXBbtKXc/hU8OZ4KBxJ/aarrZNTboJvDhQ1rCM7QgZjyRSx/7QYrS9gezS2qh8URcIz3Ji0vnoWjmculWRTZ3dy0V3Rwtr4f+0RWEs/4Ioj479sxBdkXGfdgpOrXNB5xMfCoe0nYq/hzviLqnU25MaQYIB+FXHtp2LuMTdsyQJJCxv8AoDkfjSrs12mLJ3d0zuEJLCJQ+7vA6EEQeXwqd5m+zVYlFmeMjTKkjqDFcnCu+snqc603aWwrbGTG6xgOdVb8tw5Ss5BzmsiZXMVXtBfFkmyistwEq28CCkagA6t10FCLbegukrZSriQSORrwGi0wRLboE1JfwYyIy59DxqolDMFs5bqciNPXh6VLszszduYi1ZAkXHA3lOgOuuhida9wNwBVK+vxpldvcqeKQG2gHtVtXvO4K5AJvR/UTn9J9a2nYG17aYNLjTPdq7GQqKCsjeZsqwTa9gqtonQoI+AP61qvs4xdjF4W1bvgsbELuk5ZZoxHGBp1FQuChFUV4FtxRatj9s7l+4Pun7onJ/FuHqCwE+YFNNvdjziHB7wqkaBiM/8AqHiGvD41PtDE2cPalRDEgCM2JJA1OtB/75lvuEsvvzG9dWE3Rqxg6RzIpdeymn6FPaj2WWnwJWwqDEId9CBG+QPEjFiSd4cWOoXSsX/2Xd742QhF0EqymBuka7xOQjn/AIrXcZ2iZMQtixiDiAwJzVvCogEi5o6yQMuetZz2m20n243bee94bhE5upgn1AExllWmPI+kifNjj3ZYdj+zJSA16+WP5bQgf6mkn4CrTgPZvhT+FzHO4aHt7T+z2BchnAAgASWJ08vOke2PaZiUHhtpZnSYZm9P8UsZSk9sdrHBdF0/+n2EQghMxnmSdPM0RtrtVbwNseEu5HhUcSOBPCqBsXtNi7jg3HuEsAYKwu62hyyq6ba7EjEWVbfP9Qnh/OFBt3odJNFBxXbzEY1iC9xVn3MOu8czHvDrx+lPdsdn2u4S05Lh8MZloLsh94GOIyI8qsWxOwfdH3kRT724PEefiyj0HlFPdp4S2FgQBEQNIiD8qLb7AoJKmZFhiEdSzeFwtsSYBOba6AzEHST1oftybD2rbF1a+jG2YjxW82BY8Cpyn+qOANIu0tzu7i2CYRCwbiJJgfSfWltzClQCB4TyzE8xQx+MviLLZjkzvg8dGiYbaox2zIYjv8MylhxZD4d/zEweo60s7M3k+3hSBNxSSxE+KWJMnoKquBvm263JOuY4tziNRGR4UbcxZt41ZJ3VuxGfuvAy5ZE12THU9dNBhluCvtM2MLglzdrBPmmdHYTEWVnuVQTqVVRMc41rN9s27ly4UsWLSgAEuygKM9ASIn0Ipx2M2XdW4veOjrvQd0Hd+cAnypF+RtbbO+0vaO5vk3CTaT3bQ0Zp95/zZxCnLzrrZfafaF2Iw+4gMS1wDjHhg5+YBHKaveO7N2mzIAHkMvKeND7P2VZsneG8W4Mzb3w4D0o0/ZyV7RPaV937yJIzj+a1lPbfZS2sUjJkt4Oj5cciP3rXMSyxIPpVD7eYINYtvxS+h9GO6frSN0x3FOIl2DtTfsguZBAt3QdNIViOh8J6MvKv3aYRaVmQMFPdtvmdP+G066ArIM+EZ0n7N3gMRctN7lwQfmCR6CfMCnl+4Thryt79vwnrusIJHxX1HOng6kiaSuJTMZZQKWt+EiJDH5SdNfxR5nWleHtEySV3epzj6SPOiNuJvEbiqCcp0EcASTu5eh6UDuDQsRu6zz5Aa1d0SrZIzKoCrpxJ/mlFvfK2yV4LlSq0R7zTE5Tqx0+HX0pnveBh0P0poiyOMHihetC22T2xllwGQ/aitk7cuYUAW4Khi7CBnIUEBhnouQzA150ft/s8mExkK2TqcuRMg+mU0gbANa3tYjL4/Sp9Mo2maVhtp3MYq3LF1ZU7yhxI3hwYcxrH1p7sq1ccA4mw9+5lPeYgdxI47iLBXpHGsf2FtZsNfB0VwCf0Pp9DWubL7R2LoHfN3Zj3hmjDzGlYtcWUxnzWx9hdnIzs/ha6yhSwWFVAZFtANEHmc9dcs8272dW+99rbAm0zKAIyIHuHT0Jq3Yrtxh0BtYbxuwjejwr1JOsdKzt9tNgscbigsjAd4s+8vrkGGoPpoTXdy0FuKVNaLn2SHe4NEc5r4TzBHnxo+17P7bEsi2mY6td3mI9Bl8hSfY99Evd9h27zDXsjGtu7/UuqycuhPKCblZ20qLllQ92wpao8t7Dt4cDfbfc+EAKAJPBV/Ukn6U62ZfhSrAjoeFUy3jvtN9jmQuSjkeJEceE8IofaHfI//wCayz+F2VjHIADeop+x3VUWLaz7zlbV5luJ78ZrnmAQeMcOUVXG25eJZHGa6sNP8UTa71MO7WV3mKlhcuCA7mQu6rZv4gAS0Doa/Wtj9zYO8xd4JuOTJZ8ix+Og4ClkvaByMb7WXJxt8c2n13VmhNm4/dBR81+lEbV2Rfu3rlwKG3nYhldCpEmIIaCI4ih7WwLpYA7oPIuAavhaSR5U2m2ya4GUyo3gcgZknoenwpl2qwfiFwe6wg+mh+nxoWzsK5bad5RAOrGPmIq24HZ/fWls3Il08DAyC6iCARzG6R61lmVUzTE/RafZztRcTh964FLod15E+IcR5iD6mrLisZbFxUBC5Fo00j4Saxrs7jrmAxLqSQrQGkZECd1vMZg+tWwY+73rXTa74Ou6FDgaSSMwROc1I9OkXwlyW+zUcb2htooiHcjwoOZ0k6Af5pBtbZ5W33wuiy2pM/dknhukwfTOqxsfcLB96xYPK7cJZDxXcMDeiefDUGrGFW4SVLMoEfaLg8byCN2ykeAQfeAUyAQIlqfcuwrTqPYj2Rt29ePiHgglWAIDgcQGziuu1mOnDonG5cQD/VJPoAasF3Z4CJChdzIAaAbsBfRR8apXaHFB7o/LaB+JEH1jL41g1UhpP5SoWr0YtmGiv8enyNXfC2d/FMgMC6kyIJ0gHkZ3Rlxqr7K2SxBcjMkt6ne+c/pVmtgG9cCuA9tFCKTG8QxJjlkNetPJbROuj9i+zmGLBb9m2rHMMCVDDmu74fkI0pdtD2dWGHha+g1UZXLfmAFUx5MauVvH2cTa3bygzxbIbwy8Ue7cGm8NeM1VdtbGvYY79p27mRMjSTlvBTEE5B0MTwBgHZTfpmfFe0UnbnY+9hxvgrctj/mIDujSN8RvJ6+hNBxl6RV3t7ReQlyC1wMIOUocgGnQMMoOmtU7G2e6ZkzG7pOsRlPp85qjFk5aMcsOOx32n2wMRjWuJG7O4hMe4mQOfPNvWl+Je2h3nbe4hRxbmZMmOHAdKGxmy3Fvmxz8unnSz7KVzPEUHCgqdheKwxa6C3vbimBoN6SF+FG7KxBR9wk7p0oay2+xniAPgIHpUbsymTw+VBq1QU6dl6w+zixkATl86I2zsLds3Lra7hjSd3Is+egEDznI5Uq2F2yCW91zdEHelN3nrOTCDyJ615t/tlZuYc2LAcFyO9ZzJKr7oBJMyfgBWEcbs3lONFDS7dV5RmViZlTGmefQda0bZHaAYpJkb6wHAkKSZgqeAaDl0PSs+xAfeKqYEZniR/74Vo3Yfs93eB32Gd47+Y/AJC/q3rWudJRMcHJyHH+7tnEqILW24hHZJPXdP1pjsbZ9vC5d4qsPxPbTvBmDO9lOmscTrSRLtyw28niXipqwYDtPhrixdADDg4E/PUVNErtdSQbb2urNFrfxFyfeJ8K/+Kj4mp9p4ECwLdxiDdlWZciN7IleonKg8R25w1pYtsk8AP2Wq3i+0T4i8pOSqch+p/anbQW70ij3rBtXnw1zK7aMBhkHUAQw8xBihsTdIEXF3k5gZqeo4+Yp/wC0nD7t7DXxkzeA9QsQfTeI+FV/F4oMkjXjV2OXKNnm5I8ZUdWsWyKCrF7esEyfQnURwOdONj7YVmUFoQ5qdNxplW6EHI9DVLt4jdM8DqP186KV9WUwT8D5j0rpLkqYqdMu/a2yGYMYVzIPKeccj/NKQ7K7U3MI26679qdA0kDoTy4DUfKvbu1XayI8W6NSNJMAAnOMppHec3fERlAAyEnM6xryqFRfT6LOXtGy7FxC4hRcsMrqfKR0IOhHKrNgdl5hnYny4ftXzxsnbt7BXN+y0GYYfhYZ+8PLjqK0xO2l67bVkKgMJBg/DlI09K6Xy/QohmclTLX2w2ytpBbtkb7ddBxNUUgBlXUTvHmxnr/PjXtq0zuXdizHiaG2zZLOUXLwL8Jb4SfpWHPYWrQ6N4WraiFN1oKJMmdQTyWROesCocPs60wj7xbsCWEkkHxBo8yfgw4ZKrVpe6CkbrKQchGmevOYHw5UVjO1i7qnJXA3WEZ5mZUwIkiSuk012Z9BS7TsKCrFmY6tuiW5kqTqYj1rhO0F1EYWVe5bIKk7pJHCc+Pxqj4jac3ZRm4AnRjPUa9M+Ip7s7GllgOxA5sfpNU48DkrsnnmUXQOmKJcs/v6g8PIzmD+9B9ulAZbqnw3U/7lgH6j407vWBcGeZHP3hPXX6ikvaLCn7MVkkIwYZaaqdOEEZ/0itFilB2K8kZqiydr+zj4PEPZIlB4rbcWtkmD5j3T1E8aqmKRZBMa/wDuetfRntA7K/bsLCR39s79oniYzQngHGU8DunhXzrjLe9vAghgSrgiDlkZHBgQQRwIIqjtUYdAfdm2xUzkSJHLhPx1om/uwCTlwMRrwM5V7hL4uIA2V62In86DT1ivReEbre6f5FZUa2cW8Hu+JchPA5fA0LtG0FIZROgaOAnRamxCwYUidOpHAx+b610iZb3IT/P5zox2wS0gbE2BksGSc2nRSDIA58ZrctlY7D4myPs7AogClIh7YAgBlOYyGuh4E1id5oKnhlPm2YPrEfCiLV90dblt2t3V0ZTB8vI8jlXZMXNHYsvw2ahjsHEikGNwCnlUGzfaRIC4u3n/APLaH/8ASfqp9KZXdpYW5mmItZ833T8GgjyNQSxSi+i5ZIy6YhOFCaDOm+yMH+JyFUZkkwABqSeQoHGdocLZPv8AesOFsSJ/6jCj4mqttztPdxPhyt2vyA68t88fLTpTwxSYkskYeyXtlt8YrESk9zaG5bkaiZZ4/qPyC0lLGDUDtUrCMshlyz+NXJUqIJNt2wG7Tns1ssYhirXrVqACO8YrIngQDn0pVeX5GvcPiAp8Sh15aHzB50JdaCi5XMIotG0ji545Z0QkEgAKBHAAfGl96wAoyhQ2Wc5L1GRzKiec5mKN2CLt0fdru2wCGdiN31nI+tD4zE968cJ3QdAQs6AQABrGWtQyu6K1VFdxDTLEeGYPwEetWLsXdYLcWZVWB6DeGvkYoXE7IkQseIZrIHHVZ5Hh5jyZdhvubvd3I+9lQDxIzA9RvfKmk04UCC+dWW/DE8a6xOzt4ggeM+Ff5yGtNP8AZYgEaj6UbgwN4nkIHmdfl9TUdbL0hRc2Olm2zXGhFBLHWOv81Jiss2ziN9mfdgE+FZzA4b0ZE8fWrT2z7V/arnc2j9xbOZH/ADHH4uqrovqeIirbQSEPw/SvRw4KVs8/Nnt8YkGDQwn5rjT8P8/SnmBuDdaMoXeU8fCxX9j60kw97xk8baEfOB9aKs4uEMagkETkVYAj03kj1qtaI3ssYxMmBk6iY4Gdf7efLI1IbgYefD5EGkQus+8xgOMxHujLMa+6dKKs40eU5gcuny+VOmKfS+y9oretpcRgyOoZSNCCJBrMPav2FbvRi8Osi4d28o4NGT/3Abp/q3eZpL7Ju2n2W79ivuBYueKw5PhVjmVJOit8mnnWgdou3lru2SyRdnItqmvD83npU+aaguVl3h+NPyMijGNr39Pr6PnTE2Sl0GCM/WJn/NeYXFTkw97Q/UGrT7QNj3bGJYXjJbxq+cMCcmzkyDKkcI5RVOsWcyDpy5GjFtq2ZZowjNqDtevo1Yfb2UWYDeYDU5zA6TTK6ozEQBkTPAgRlXdjDG3aAJ8ZEnoYyHoP1r27alWI6H5g/vWqVGDditbe8pHmh6CfCfNTHxqWwu8i556HoRkR8a6xd8B5jPcUkcGBEH1HA/HpHe8LqwPhucf6ufqNeorgHl22eNBnMkUwxBlZHDWl8ZgigziAZ9K6uWREzP7VN3eciu2WRQDYFbWST1EfCu7iSZri1lK8tPL/ABUjmuCCYk0MgkgdaIxTaRUeE98fzgaVhLds3b9y7aayAAqAHKSWMwJJOnGBArwYTdNudYn5T9CaW9krgN4qfxKPiP8AFWXFYYm0CPfUys8QoII6yp+VR5FTKobiQYxLgl7ILq3voE3iHGUgASN7LMcZnTNJZuXGdRut3quoUAeIOWAAHIyQI5mu8bvXSrWmg5hgH3DrrmQCOvPXhR1gLbt+Bg9xRvllzVd2DkTq0x4tOU61pjiuxJt9G77I7HXzaQ32RLkeJVlgD55D0GQ4E61DtrsBcezdtpdUd4jgtBDKd07sRMgnI6eEmM6teGx5dQwIhgGHkwBH1qTvSSJPEfWtFgindAfkTaqz5O2anHTLSutoCSi83Hyzo37J3b3E/K7L/pdh+lA32m+o/KCaoJgM5XLvWD9T+lREkNA4qR6RI+Yoi9le8936MKGu+F16EfClGCvtRKGPxRUy4n7wqcgoBHzmgkG6I5NHzy+Vd4vK8vlRsAVZw/8AynMTJttqs8p4eVXvCbYtvskWRbW3icPeXvY1uKUuBLsnMgmAeAPIEVlljaTLkfEORp7sTbAe4quM4IB5AjMdRlU+enjl9D0f+NyOHk496clf8/ufQHbPsou0sCAoHfKO8snqyglCfyuMuhCnhXz7gMETiFVgQUJ3wRB8JgqRwIbI+tfSvZvGhcFY7wMrC0oKsII3RGc9BWP+0jH4c425dsW3RmV+9doFt2RQA1uNTn4joSF61qppvRLkwyg3+CdFffEb7E9cv58anRZU+RFKXv7txgc408q5uY422DA+E69Ota2Tnm1Eh7Tc1Kn4TB9DUN0TbNvpvJOsj8PmPmPI1xi3L22ky9tvXd4H561zjbpLW2XVly/6lzHx09aUIVh7u8oPGM+o/cUG3haOBMeRqXZF0b0DTVfI8PQyK5vjeLjiDXAOwv7fzzq69lPZZi8W695bfD2CCTddQDpIhGIYgnjA86Zewu5hzibveIGxAQNaZvwqDFwKDo2amdYkZQZ3RLlB2go+YPaP2BfZd22C/epcUsr7u7mpAdSJOcMpnr0qqs1fSPtn2D9o2a7qJfDsLy890SLg8twk/wBor5rC6ry08jQQQe6Mx51AhIOWoNEuPGPOo7VkkM/5YPzoBDrDlDbupkRl5MNP2q3Yj7+xKHNvGnnlvL5ggjzNU/CDwOvy6/hNSbN249reXVSSd06TzHIxkYg/ARnlhy6NMc+IwubJLAFpE6kkZHlB1nhE0zspCEAbqRGZ8TGePIDlpnS1trLrbQ7x4lpifSibGLYrBgDIkARnzJMk8elJjhO99DTnH12fQPYfFd5s/Csde5RT5oNz/wAaf1SPZNjd/Z6j/wCO7cT03t4fJ6u01WTnzx2psbmOxS8sRc+blv1qr4Z5uXG5QBV19o1rd2liurBv9VtDVHtCLbH8xn+fCuARbReGVuX6MP3rjaCSs8q/bU0Hkf0P6V1qnmufwpRge8+an8wHxGX0qXF/8RfMfMVAh8H/AEmf3rvaNzMEdDQOFwqxdnsKbN6ziQJFq4tw7yjd3VIJOueWdI8OAzKpGRMepOtWq6QrDTKPD+FlH4W5qQIPQ0ErQbpmz28aLgnFEgk+GyhMN/1Fc2J/KOmtUb2wo+9hZtrbU2rqoggEAPaY7wXJZkZa86c7G7TpfQ4uzvAyywQJttkT0MgxI4etIe2ltmsJfv3Jvm4xCcLdnu2iRxZm3SeWQ51Hi1Omeln3jbRQr1+RvD8MKw47v4T+nnX61ilI3HPhOh5GublwBt5c9d5ea8R+tA43DbsFc7Z908R0PIirmzy6J74KEE5lfCf6kOn7fCpsTblECmYMqfOgsPiZ8Lcomi8A2RQ6qa5HH7B34udQZ+Iz/eOhqaw0s56n4UJixDhl1/UZ1LYuDey0bMfz5UThx2d2w2DxVq+mZtsGj8y6OvqpI84r6iwOLW4iuh3kdQynmrCQfga+T7nCtt9jHaLvcKcOx8WHPh62nJK/6W3l8itEBpt2yroVYAqwIYHQgiCPhXyP2m2KcHi7uHb/AJVwoCeKaofVSp9TX1xbasM//wBB7AKX7WLUeG6vdv0uW81P9ySP/wBdJ0OZDcOZ6Kf2pls+0FsgsMmJnyOX0pac1J4kgVZrVj7oDkI+FNFAYkWwbblTnlkeDKdDS26IYxzp/dTKGyj3Ty6eRpJjVhuVCXRyCsNcyHlTOy/g8z8gB+9IrFzLypnbb7tfM/WuTAzYvYhjZtYq3+W5bcf3oyn5261Kaw32HY2Mbftn8difW3cU/RjW4KcqY4xH2t2t3aT/ANdm03/aV/8AGqJeSFjhWie21d3GWG/Nh4/03XH/AJVnV15rjgXaAlVPn9DUeFfwgdKKxJBWORFLsI+VK+zjtRDEcD+tC3DkByy+FG3RnQeLGfn9aDCiPDtDqeRB+dWK/m9w8FB+hyFVo1ZsXejDSBm4E+ozronMW7J21dwlxXtMR7pZZ8LRwYceOeonKmu3u2pxJkIUEHItva58hVdJmOoioYrNxV2aKb48fRK7+InmZ+OdF4bFFZEAqdVOh/zQTrx6D6V1bukGnQjJ8Rg1OdszzXiP3FcWMSQwnXQ/pUV28d6RkRyyqYRcBJEMOI4+lccG3FlvL9aEttGX5TI8j/n60VZaQD0oR/8AiDrl8cqYUaYg+CRwzqwdgu0P2TG2rpMW2O5c5d28An+0w39tVvDGbefKK5wbeGOsUwD67sPVb9qewPtmy76AS6L3qc963LQOpXeHrUHsy2u+I2fYd82ANsnn3bFAT1KgVclOVLJDJnxnhmClJBIB3oGsR040xtbbt83X+0H6Gie2OzFwu0r1m37iX2VRyUmQPQNHpQybIV2K6QMzGZ/air9HMMt422wkMpJ6foaR7VTj1ovGbCS2J3mPw/agMVKsbZO8IyJ1HGufWwIDU0wsXvux5ml1F4Q+Fv5/NKRDMunsrx+5tXD/ANe/bP8AdbaPmBX0XbNfJ2xcY9nE2blsw6XVKmNDvCt72V7RC6EtYG8pg7tyAYGsFTHlNLLLGDqRXg8HN5EXPErp09r96FPto2Ut37K28VufeomXhb/hvuk6g6ketY24IJBEEZHzrTvaBi7mOsm6WFoYZTdRAJkyFzMgz1+VZ1tB9597iyqT5kVnjzc5a6f7G/k+H8DFxmqnGr/Bp39197/Ih72RFLLeW95kUfcTI0FHibz+oqhnlk+ooXF8uIqey2VDYsZg+nwoM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hQSERUUExQWFRQWFxwZGBgYFRwcGBoYGxgWHBwcHR8XHSYfHRwjHBgcHy8gJCcpLCwsGh4xNTAqNSYrLCkBCQoKDgwOGg8PGiwlHyQsLCwsLCwsLCwsLCosLCwsLCwsLCwsLCwsLCwsLCwsLCwsLCwsLCwsLCwsLCwsLCwsLP/AABEIAM0A4AMBIgACEQEDEQH/xAAcAAACAwEBAQEAAAAAAAAAAAAEBQMGBwIBCAD/xABEEAACAQIDBQUFBwMBCAEFAQABAhEAAwQhMQUSQVFhBhMicYEHMpGhsRQjQlLB0fBiguGSFRYzQ3KiwvFTFyQ0g7II/8QAGgEAAwEBAQEAAAAAAAAAAAAAAQIEAwAFBv/EAC0RAAICAgICAAQFBAMAAAAAAAABAhEDIRIxBEETInGhUWGxwfAygZHxBSPh/9oADAMBAAIRAxEAPwAO6DEA51MoKgEw06jjHWg+8Y6D/NEWrZIzMfrXySRIZLtrB91iLiaAMY8jmPkaZ7D2a91wltSznIKOPPyHWjPaHs7dvo4/Gsf3KY+hFOvZvimwjObll5a2WWRDMqkZLPMkfCvpcWb/AKlL3X3K8aU2ky07M9n+M3QB3S+dzTzhaeXOxWCw8fa8TvXG0G9ufBVlj60Ng+12Ka+qk2QhibdveZ0B/O3uz0ptjuxd0Yhr1h1DOBvOwDP5AsCAPSi8s2WLDBbM17ZdgzK90RuO3guMfAw5HKVYDgRnwqxbDwQtYO0klrlqVcgeEqSSpHHKYrQ37OqcI1m82/vDMng3AjlBpL/s8NctC4Wm4rI0kaqBERlAIkVF5alOK2Zywp21/H6ESvzM1+uMBnzrvH4VrNwoy5jQ8GHAjzoZVLTOQFeO274nnU1o7tXp61JdvqoJJAgSToB5nlUd8qlsuzBEUSzNlA/fkONZV2q7YNiSbduVsA6HVurdOlUeP40sr/L8QxjZa8V7S8OrEKlxwDG8CAD1E51wfapZ4Wbvq61m1mwWMCmtns8SNTPll869mPg4Uv6fuzThEtl72pA+7hv9V39lq09mcTfv2zdvWVths7ayS5H5jOi8uJqudjuwawL98q2fgTUZH3m68l4caupLDOCTzrzPJeOD4wj9WI6JNyPPlXmIcggzHSuEZ4kwPWumII61CwHovExrWVe0rave4woD4bI3f7jmx+MD0rVEJ4mqzjvZ3hrtxnLXQzsWYhxqTPFdKq8XLDHPlMaLoyi1YLGBRdjZ2pPAVZ9t9nbeEuG3bLN4VLFiDBMmBugZRFLRbr6LG1OKkvZpZFgNlAoCRnRV7ZChSY0pjsy1wovEWZU1skAptzZUd2Dq5M+VL79ndYjkatG0bgUyBmMh0EUlt4J7rhEG87mFHMmcs6zlSGTAsNhmuOqICzMQABqSdK0XB7BGBu2LZBZrqwxGYZsyQI/CIgep41P2N7GnCocReX7/APAszurx0y3mEjoPOju3uEL2Fu25DWWkEHMA/wA+deXk8lTyqCev3GhPjJNBoSM+FdgqcxXtnCT7zL/d+kURiMMqhQjb0jxQMq8hRa2S8dWCbgJG6ASNCdRPLlXL2R31m4294WZWgSu4wg7x11gjyoxbKjlUiXQOIEfOnxSUJcmNifGakyw4XA4bCWWKDM9ZMnlNRYftq90rbFo2UQkPcuj8IyG6QYDHrpyqqY7E7jzJ7s6Z5A+fA0z2RbcHetr37NmHvNknSBwHTOvWhNS2no9mLjJWh4Nqb7kJcZ7YMbx0nkDxoLbm1M0P5B4SNZmflFF7YxQt2QHZXuHIBfzHlXWy9iW7tm0t0sCv4lifEc53gcpzrPLjlki4xZlnTlGkHXsP9twyusC8o+fFTyDajkaqO1saMLaL3m3AuRBHiJ/KAcyaVY3tp9ie4QfAtxlVlYguoYgZaGQJ5VQPaDti9iMWXuE92wD2Rw7pgCp6kjU8wRwrNeJJzSyKv79kUqyLl7Be03aq5i2jNbQPhSfm3NvpSrCYQuYqKzaLMAoLE6ACSfICrPhcItnO4Vtn8rHx/wClZb4gV6+OCiqXQOjnZezd3WnlkR055ZV7YTTnyjPPh59Kdp2TxBUM9s211BcEH4a/GK2bUVs5RcuibsvtQbzWTkZ3lnjlnHPLP0NP2cNkZyqv4TYWGHj+0sWBkMgUbhH5lILH0PpVgW4s7u9DH3c/Cw6MMvpXg+bjufKHT7BLDLuiBTOWleLbVQZP6142v6RnXVtB/k15SRPZ6GBGbV7IjI17asjgATS7aW3MNY/415QR+EHeafJc/jWkMbm6irDtlM7WYgnE3RyKj0CilJMRwqTtD2kw928bltbnigHegAwImBJzyykaUywWwRdtq637QDaZHM8RmZBHWvp8L4Y4qWtIohByWjzZraUfeuCKhbZV3D++pYfmRp+VeHGowi2jO3luqPMtnPkK3+JGuwvHO6oR7REnWpOx9mcfaB/CS3wUmiMVsS4+eS+pPzinvs/2Pu3L7PBdAiqRpDhiT67oHxqTyM0fhyp+jpwlBW0WtFkZEUpxO01Wzibd5t50DKcjmpX7snrEZ9Jo7ae27WHGZDXDoo19eVZ6dr3L2IuXXEqx7thwKwRu+gyFeRj8eXH4jXX3D48FOXF/xl/sMrEiimtAwBlHzqEESYgVDbxu6RIjOofiVqiOwg2JrvuRwA9a4e4CRkT5UPj9r2rIJe4in8pcSfTWujc3UVf0CmEYzEDdKhd8sN1bY1djkAB5n0GdJMXgsThWdLd1kgkEagEcp4Unsdp3bFJetOXuWjNtLVlnCjQg726MwSCaP2/7QN64zm3YsFjmu+bzzxO6kKCY0LV7+HxHjhvt/wCCvBLhdkvZzeN7fvOz3NBvaAfpV42jtsWMOxAZmI3VC6kkc+HnwrHsT7QXAi1bUGM3YZk8woyXyk0jxe18TiD95cdukwvwGVbLD+Ju8yS0MNtYbvLrPevWbQnK3bLXNwflAEx6tUWJ2zY3Lad215rQIV7rFRukyF3EOgMx4uJpW2znHKoruGZdRW7X5E4Zd29eI3VYW1/LbAQR13cz6k1N2d2a125vBGfdzhVJluAyHr6UqCGYjPlWr9hdp2sPhwjPuFWJcAE7xP4vCNI8PpSTm4q6s0xQUnTdF87F9m0wyK7KGxDCSxE7k/hXlHFtT5VZb2KtiUJDORmusA8W4AedUjDdsVvE2sM03Tpl84NC7O7HYk3ZvXPu53n3nybq/EnpIHCpXNyey5QSXyhvar2fW2ttewngvZmAfBc6Ec+RFUTZO1mztOGBGYB15GOv/qtE7Re1HAYQd2LnfMojcsgECP6vdHpNYttztl32Ie/ZsrZZzxYuRlEgHwgnjlTfBcjKeWK62zSsNti2tsNduKijIOxgxGnM8vhVd2r7TLCZWUa6ebeFPhqflWcYnFPdbedmZuZM1ytgmhHwsd29kWSpyuh1tTtvir8g3Nxfyp4R8sz8aQs061OcNGuXmaja3yqtRUVSQFS6I6Y7H22+HY7uaN76HRh+h5Gge6PLWuaLVjJtbRd2xyMA+HutB1tnUHkRp6jKiL+JZE3t3XTKqt2Zw+Ja+pwqM9wZwBIjjvTlu+dbPtTY29hrZKKHyJUGRJGYB455VLkgW4pckZquJ31LXb9vLS3vCfWP1Ne7J7QPYv3UUBe8RIy03c5A5wxqxDYWEuHvATI1U8COBB0g1R9r4sfbnYaBo9IiuioydPaM80Xx2GbTxsuI5zPkPrJrjA3RAXIau3Ken84mgsS/iEc69t3YM9IqzJHnGiXHLg7LZivaLYSe7V7nDQKPnJ+VI8X7Rbxnu0t2x5bzfFsvlVVRJMCneC7PFokVNj8TFHqP+d/qIoRQPf7QYm8QHvOQeAMADyWBX442wkd3ZLtxa80ieiJA6+ItTbaGxhZsO/SPUmKqpqiuOhkG4rbN64N1nIT8i+FP9KwPlQVfooyxh5Amu7OJMNsveGdWnCbGAAPGKg2fEAf+6eYQ5RWiQrYtv4IDh8qVY3ByJq0XlEc6U4iwxnSOpii0AVbEb7PfF6N50BNudBc/CxHELrHHKrLicDbVbd0Qti74mCtuhAx8duTHuNDLzWOtIr9iAScuvnpTLYWGTF2LmGdQbiibJORVicgDwBICnhmvKofIXD5/Xv6f+Mr8f5nx9+vr/oL/AN/cJggBg7Ru3AZ7xxuoD0AzPymqr2i7d4zGn768d38i+FB6L+tRY3s992btklguVxCPvLZ4yBqJ45UkrWCj6EnKT7PaksYcscq4TWm+z+enL/NaJWZM9wuywJ3v80zsbPHAR8z8qIwFkGmq28q1SEsr+JwQGUfKoRs4ICxEAfwAdTT3Eg8BFL8RbLFVjIHeP/iPqfhXM4QYjAszAnKdcpj+aUdhdjoQNzNuO9rPERw+dMsUhIgZdaU22Nt5U6HTy/8AWtYZVS0b4qvZd9k7JY2d1bF0MPEHssGnXMQVaeYiRyiKX40Yq3k97EhFOndOrZHSWGumlGbJx7uveYa6qOcnR9J6jn1qDbe1sR3f/wBxdQWxnupmWPKTzqbTLeldle2jiHt7zgsgP4SZJ+ZzqupdO/J1ma7xuNa4283oOAqBTW0I0RznyY2uOIEc8vKDl/OdcXmofD3+BEg/Xp1o/BYRLjIGuBUJ8THUKMzlpMVspUtiqDnJJeyDY2Flpq6YKIE0mxeAGHa2iTDDJmjPPM5cOnWtm7HbBwtu2ItK7xm9xQzH45DyAFZxzxpNewwxue0ZJ22xIGHRQRLPOXJQf1Iqjmta9qvZ6/jNopZweEZhbsrvG3bCpvOWaWbJRlAzPA0Lsz2G3B4sbirVheKp943lOSz5E+tFzT2d8N9IzSzZ40dZWKs3bnsrawV9UsF2stbDIbhBcmSH3oAjOCBAyIqtqKaLvoSSp0M8Jdzp3hrgyquWGg0+wriM2ArVGYzIkaZULisOdY650RaxQGunMn55aDjVn7Ndku/IuXgSmoQ/i6t05L8aE5qKtj44ObpGZXsEzFiiO8GWZATn1iR6Gitg3Ft7t0SSxiOSgwR5n5ACt7fB7tsqo3VGgXIegFYxt3ZZw+LZNASLtsgZNvGCsDiGBMaVFKfxU4taK1j+E1KLOu1mE3CuLtEqbhhyuX3nGRpDjOOYbnVZwuGW9eZHtLOu8sqT1gGJ8gKu+CVcRYey8qrQJjNW1RgOIn4+Icaq+z8T9m2iiXV3Srd1ck+EhtCDymCDxFS+LL5ZY3/VH9DfyYrlGa6l+oPjOwN5Fa4gLoolhHiAid6OIGpjkaAsNFbcdrphbtlr1pWs3G7u5P4eKtHGCTPSaxDEWNy46/kdk/0sVn5VdhnfZJmgovQ4wD507tsKruBvZj96bYBHvXBbtKXc/hU8OZ4KBxJ/aarrZNTboJvDhQ1rCM7QgZjyRSx/7QYrS9gezS2qh8URcIz3Ji0vnoWjmculWRTZ3dy0V3Rwtr4f+0RWEs/4Ioj479sxBdkXGfdgpOrXNB5xMfCoe0nYq/hzviLqnU25MaQYIB+FXHtp2LuMTdsyQJJCxv8AoDkfjSrs12mLJ3d0zuEJLCJQ+7vA6EEQeXwqd5m+zVYlFmeMjTKkjqDFcnCu+snqc603aWwrbGTG6xgOdVb8tw5Ss5BzmsiZXMVXtBfFkmyistwEq28CCkagA6t10FCLbegukrZSriQSORrwGi0wRLboE1JfwYyIy59DxqolDMFs5bqciNPXh6VLszszduYi1ZAkXHA3lOgOuuhida9wNwBVK+vxpldvcqeKQG2gHtVtXvO4K5AJvR/UTn9J9a2nYG17aYNLjTPdq7GQqKCsjeZsqwTa9gqtonQoI+AP61qvs4xdjF4W1bvgsbELuk5ZZoxHGBp1FQuChFUV4FtxRatj9s7l+4Pun7onJ/FuHqCwE+YFNNvdjziHB7wqkaBiM/8AqHiGvD41PtDE2cPalRDEgCM2JJA1OtB/75lvuEsvvzG9dWE3Rqxg6RzIpdeymn6FPaj2WWnwJWwqDEId9CBG+QPEjFiSd4cWOoXSsX/2Xd742QhF0EqymBuka7xOQjn/AIrXcZ2iZMQtixiDiAwJzVvCogEi5o6yQMuetZz2m20n243bee94bhE5upgn1AExllWmPI+kifNjj3ZYdj+zJSA16+WP5bQgf6mkn4CrTgPZvhT+FzHO4aHt7T+z2BchnAAgASWJ08vOke2PaZiUHhtpZnSYZm9P8UsZSk9sdrHBdF0/+n2EQghMxnmSdPM0RtrtVbwNseEu5HhUcSOBPCqBsXtNi7jg3HuEsAYKwu62hyyq6ba7EjEWVbfP9Qnh/OFBt3odJNFBxXbzEY1iC9xVn3MOu8czHvDrx+lPdsdn2u4S05Lh8MZloLsh94GOIyI8qsWxOwfdH3kRT724PEefiyj0HlFPdp4S2FgQBEQNIiD8qLb7AoJKmZFhiEdSzeFwtsSYBOba6AzEHST1oftybD2rbF1a+jG2YjxW82BY8Cpyn+qOANIu0tzu7i2CYRCwbiJJgfSfWltzClQCB4TyzE8xQx+MviLLZjkzvg8dGiYbaox2zIYjv8MylhxZD4d/zEweo60s7M3k+3hSBNxSSxE+KWJMnoKquBvm263JOuY4tziNRGR4UbcxZt41ZJ3VuxGfuvAy5ZE12THU9dNBhluCvtM2MLglzdrBPmmdHYTEWVnuVQTqVVRMc41rN9s27ly4UsWLSgAEuygKM9ASIn0Ipx2M2XdW4veOjrvQd0Hd+cAnypF+RtbbO+0vaO5vk3CTaT3bQ0Zp95/zZxCnLzrrZfafaF2Iw+4gMS1wDjHhg5+YBHKaveO7N2mzIAHkMvKeND7P2VZsneG8W4Mzb3w4D0o0/ZyV7RPaV937yJIzj+a1lPbfZS2sUjJkt4Oj5cciP3rXMSyxIPpVD7eYINYtvxS+h9GO6frSN0x3FOIl2DtTfsguZBAt3QdNIViOh8J6MvKv3aYRaVmQMFPdtvmdP+G066ArIM+EZ0n7N3gMRctN7lwQfmCR6CfMCnl+4Thryt79vwnrusIJHxX1HOng6kiaSuJTMZZQKWt+EiJDH5SdNfxR5nWleHtEySV3epzj6SPOiNuJvEbiqCcp0EcASTu5eh6UDuDQsRu6zz5Aa1d0SrZIzKoCrpxJ/mlFvfK2yV4LlSq0R7zTE5Tqx0+HX0pnveBh0P0poiyOMHihetC22T2xllwGQ/aitk7cuYUAW4Khi7CBnIUEBhnouQzA150ft/s8mExkK2TqcuRMg+mU0gbANa3tYjL4/Sp9Mo2maVhtp3MYq3LF1ZU7yhxI3hwYcxrH1p7sq1ccA4mw9+5lPeYgdxI47iLBXpHGsf2FtZsNfB0VwCf0Pp9DWubL7R2LoHfN3Zj3hmjDzGlYtcWUxnzWx9hdnIzs/ha6yhSwWFVAZFtANEHmc9dcs8272dW+99rbAm0zKAIyIHuHT0Jq3Yrtxh0BtYbxuwjejwr1JOsdKzt9tNgscbigsjAd4s+8vrkGGoPpoTXdy0FuKVNaLn2SHe4NEc5r4TzBHnxo+17P7bEsi2mY6td3mI9Bl8hSfY99Evd9h27zDXsjGtu7/UuqycuhPKCblZ20qLllQ92wpao8t7Dt4cDfbfc+EAKAJPBV/Ukn6U62ZfhSrAjoeFUy3jvtN9jmQuSjkeJEceE8IofaHfI//wCayz+F2VjHIADeop+x3VUWLaz7zlbV5luJ78ZrnmAQeMcOUVXG25eJZHGa6sNP8UTa71MO7WV3mKlhcuCA7mQu6rZv4gAS0Doa/Wtj9zYO8xd4JuOTJZ8ix+Og4ClkvaByMb7WXJxt8c2n13VmhNm4/dBR81+lEbV2Rfu3rlwKG3nYhldCpEmIIaCI4ih7WwLpYA7oPIuAavhaSR5U2m2ya4GUyo3gcgZknoenwpl2qwfiFwe6wg+mh+nxoWzsK5bad5RAOrGPmIq24HZ/fWls3Il08DAyC6iCARzG6R61lmVUzTE/RafZztRcTh964FLod15E+IcR5iD6mrLisZbFxUBC5Fo00j4Saxrs7jrmAxLqSQrQGkZECd1vMZg+tWwY+73rXTa74Ou6FDgaSSMwROc1I9OkXwlyW+zUcb2htooiHcjwoOZ0k6Af5pBtbZ5W33wuiy2pM/dknhukwfTOqxsfcLB96xYPK7cJZDxXcMDeiefDUGrGFW4SVLMoEfaLg8byCN2ykeAQfeAUyAQIlqfcuwrTqPYj2Rt29ePiHgglWAIDgcQGziuu1mOnDonG5cQD/VJPoAasF3Z4CJChdzIAaAbsBfRR8apXaHFB7o/LaB+JEH1jL41g1UhpP5SoWr0YtmGiv8enyNXfC2d/FMgMC6kyIJ0gHkZ3Rlxqr7K2SxBcjMkt6ne+c/pVmtgG9cCuA9tFCKTG8QxJjlkNetPJbROuj9i+zmGLBb9m2rHMMCVDDmu74fkI0pdtD2dWGHha+g1UZXLfmAFUx5MauVvH2cTa3bygzxbIbwy8Ue7cGm8NeM1VdtbGvYY79p27mRMjSTlvBTEE5B0MTwBgHZTfpmfFe0UnbnY+9hxvgrctj/mIDujSN8RvJ6+hNBxl6RV3t7ReQlyC1wMIOUocgGnQMMoOmtU7G2e6ZkzG7pOsRlPp85qjFk5aMcsOOx32n2wMRjWuJG7O4hMe4mQOfPNvWl+Je2h3nbe4hRxbmZMmOHAdKGxmy3Fvmxz8unnSz7KVzPEUHCgqdheKwxa6C3vbimBoN6SF+FG7KxBR9wk7p0oay2+xniAPgIHpUbsymTw+VBq1QU6dl6w+zixkATl86I2zsLds3Lra7hjSd3Is+egEDznI5Uq2F2yCW91zdEHelN3nrOTCDyJ615t/tlZuYc2LAcFyO9ZzJKr7oBJMyfgBWEcbs3lONFDS7dV5RmViZlTGmefQda0bZHaAYpJkb6wHAkKSZgqeAaDl0PSs+xAfeKqYEZniR/74Vo3Yfs93eB32Gd47+Y/AJC/q3rWudJRMcHJyHH+7tnEqILW24hHZJPXdP1pjsbZ9vC5d4qsPxPbTvBmDO9lOmscTrSRLtyw28niXipqwYDtPhrixdADDg4E/PUVNErtdSQbb2urNFrfxFyfeJ8K/+Kj4mp9p4ECwLdxiDdlWZciN7IleonKg8R25w1pYtsk8AP2Wq3i+0T4i8pOSqch+p/anbQW70ij3rBtXnw1zK7aMBhkHUAQw8xBihsTdIEXF3k5gZqeo4+Yp/wC0nD7t7DXxkzeA9QsQfTeI+FV/F4oMkjXjV2OXKNnm5I8ZUdWsWyKCrF7esEyfQnURwOdONj7YVmUFoQ5qdNxplW6EHI9DVLt4jdM8DqP186KV9WUwT8D5j0rpLkqYqdMu/a2yGYMYVzIPKeccj/NKQ7K7U3MI26679qdA0kDoTy4DUfKvbu1XayI8W6NSNJMAAnOMppHec3fERlAAyEnM6xryqFRfT6LOXtGy7FxC4hRcsMrqfKR0IOhHKrNgdl5hnYny4ftXzxsnbt7BXN+y0GYYfhYZ+8PLjqK0xO2l67bVkKgMJBg/DlI09K6Xy/QohmclTLX2w2ytpBbtkb7ddBxNUUgBlXUTvHmxnr/PjXtq0zuXdizHiaG2zZLOUXLwL8Jb4SfpWHPYWrQ6N4WraiFN1oKJMmdQTyWROesCocPs60wj7xbsCWEkkHxBo8yfgw4ZKrVpe6CkbrKQchGmevOYHw5UVjO1i7qnJXA3WEZ5mZUwIkiSuk012Z9BS7TsKCrFmY6tuiW5kqTqYj1rhO0F1EYWVe5bIKk7pJHCc+Pxqj4jac3ZRm4AnRjPUa9M+Ip7s7GllgOxA5sfpNU48DkrsnnmUXQOmKJcs/v6g8PIzmD+9B9ulAZbqnw3U/7lgH6j407vWBcGeZHP3hPXX6ikvaLCn7MVkkIwYZaaqdOEEZ/0itFilB2K8kZqiydr+zj4PEPZIlB4rbcWtkmD5j3T1E8aqmKRZBMa/wDuetfRntA7K/bsLCR39s79oniYzQngHGU8DunhXzrjLe9vAghgSrgiDlkZHBgQQRwIIqjtUYdAfdm2xUzkSJHLhPx1om/uwCTlwMRrwM5V7hL4uIA2V62In86DT1ivReEbre6f5FZUa2cW8Hu+JchPA5fA0LtG0FIZROgaOAnRamxCwYUidOpHAx+b610iZb3IT/P5zox2wS0gbE2BksGSc2nRSDIA58ZrctlY7D4myPs7AogClIh7YAgBlOYyGuh4E1id5oKnhlPm2YPrEfCiLV90dblt2t3V0ZTB8vI8jlXZMXNHYsvw2ahjsHEikGNwCnlUGzfaRIC4u3n/APLaH/8ASfqp9KZXdpYW5mmItZ833T8GgjyNQSxSi+i5ZIy6YhOFCaDOm+yMH+JyFUZkkwABqSeQoHGdocLZPv8AesOFsSJ/6jCj4mqttztPdxPhyt2vyA68t88fLTpTwxSYkskYeyXtlt8YrESk9zaG5bkaiZZ4/qPyC0lLGDUDtUrCMshlyz+NXJUqIJNt2wG7Tns1ssYhirXrVqACO8YrIngQDn0pVeX5GvcPiAp8Sh15aHzB50JdaCi5XMIotG0ji545Z0QkEgAKBHAAfGl96wAoyhQ2Wc5L1GRzKiec5mKN2CLt0fdru2wCGdiN31nI+tD4zE968cJ3QdAQs6AQABrGWtQyu6K1VFdxDTLEeGYPwEetWLsXdYLcWZVWB6DeGvkYoXE7IkQseIZrIHHVZ5Hh5jyZdhvubvd3I+9lQDxIzA9RvfKmk04UCC+dWW/DE8a6xOzt4ggeM+Ff5yGtNP8AZYgEaj6UbgwN4nkIHmdfl9TUdbL0hRc2Olm2zXGhFBLHWOv81Jiss2ziN9mfdgE+FZzA4b0ZE8fWrT2z7V/arnc2j9xbOZH/ADHH4uqrovqeIirbQSEPw/SvRw4KVs8/Nnt8YkGDQwn5rjT8P8/SnmBuDdaMoXeU8fCxX9j60kw97xk8baEfOB9aKs4uEMagkETkVYAj03kj1qtaI3ssYxMmBk6iY4Gdf7efLI1IbgYefD5EGkQus+8xgOMxHujLMa+6dKKs40eU5gcuny+VOmKfS+y9oretpcRgyOoZSNCCJBrMPav2FbvRi8Osi4d28o4NGT/3Abp/q3eZpL7Ju2n2W79ivuBYueKw5PhVjmVJOit8mnnWgdou3lru2SyRdnItqmvD83npU+aaguVl3h+NPyMijGNr39Pr6PnTE2Sl0GCM/WJn/NeYXFTkw97Q/UGrT7QNj3bGJYXjJbxq+cMCcmzkyDKkcI5RVOsWcyDpy5GjFtq2ZZowjNqDtevo1Yfb2UWYDeYDU5zA6TTK6ozEQBkTPAgRlXdjDG3aAJ8ZEnoYyHoP1r27alWI6H5g/vWqVGDditbe8pHmh6CfCfNTHxqWwu8i556HoRkR8a6xd8B5jPcUkcGBEH1HA/HpHe8LqwPhucf6ufqNeorgHl22eNBnMkUwxBlZHDWl8ZgigziAZ9K6uWREzP7VN3eciu2WRQDYFbWST1EfCu7iSZri1lK8tPL/ABUjmuCCYk0MgkgdaIxTaRUeE98fzgaVhLds3b9y7aayAAqAHKSWMwJJOnGBArwYTdNudYn5T9CaW9krgN4qfxKPiP8AFWXFYYm0CPfUys8QoII6yp+VR5FTKobiQYxLgl7ILq3voE3iHGUgASN7LMcZnTNJZuXGdRut3quoUAeIOWAAHIyQI5mu8bvXSrWmg5hgH3DrrmQCOvPXhR1gLbt+Bg9xRvllzVd2DkTq0x4tOU61pjiuxJt9G77I7HXzaQ32RLkeJVlgD55D0GQ4E61DtrsBcezdtpdUd4jgtBDKd07sRMgnI6eEmM6teGx5dQwIhgGHkwBH1qTvSSJPEfWtFgindAfkTaqz5O2anHTLSutoCSi83Hyzo37J3b3E/K7L/pdh+lA32m+o/KCaoJgM5XLvWD9T+lREkNA4qR6RI+Yoi9le8936MKGu+F16EfClGCvtRKGPxRUy4n7wqcgoBHzmgkG6I5NHzy+Vd4vK8vlRsAVZw/8AynMTJttqs8p4eVXvCbYtvskWRbW3icPeXvY1uKUuBLsnMgmAeAPIEVlljaTLkfEORp7sTbAe4quM4IB5AjMdRlU+enjl9D0f+NyOHk496clf8/ufQHbPsou0sCAoHfKO8snqyglCfyuMuhCnhXz7gMETiFVgQUJ3wRB8JgqRwIbI+tfSvZvGhcFY7wMrC0oKsII3RGc9BWP+0jH4c425dsW3RmV+9doFt2RQA1uNTn4joSF61qppvRLkwyg3+CdFffEb7E9cv58anRZU+RFKXv7txgc408q5uY422DA+E69Ota2Tnm1Eh7Tc1Kn4TB9DUN0TbNvpvJOsj8PmPmPI1xi3L22ky9tvXd4H561zjbpLW2XVly/6lzHx09aUIVh7u8oPGM+o/cUG3haOBMeRqXZF0b0DTVfI8PQyK5vjeLjiDXAOwv7fzzq69lPZZi8W695bfD2CCTddQDpIhGIYgnjA86Zewu5hzibveIGxAQNaZvwqDFwKDo2amdYkZQZ3RLlB2go+YPaP2BfZd22C/epcUsr7u7mpAdSJOcMpnr0qqs1fSPtn2D9o2a7qJfDsLy890SLg8twk/wBor5rC6ry08jQQQe6Mx51AhIOWoNEuPGPOo7VkkM/5YPzoBDrDlDbupkRl5MNP2q3Yj7+xKHNvGnnlvL5ggjzNU/CDwOvy6/hNSbN249reXVSSd06TzHIxkYg/ARnlhy6NMc+IwubJLAFpE6kkZHlB1nhE0zspCEAbqRGZ8TGePIDlpnS1trLrbQ7x4lpifSibGLYrBgDIkARnzJMk8elJjhO99DTnH12fQPYfFd5s/Csde5RT5oNz/wAaf1SPZNjd/Z6j/wCO7cT03t4fJ6u01WTnzx2psbmOxS8sRc+blv1qr4Z5uXG5QBV19o1rd2liurBv9VtDVHtCLbH8xn+fCuARbReGVuX6MP3rjaCSs8q/bU0Hkf0P6V1qnmufwpRge8+an8wHxGX0qXF/8RfMfMVAh8H/AEmf3rvaNzMEdDQOFwqxdnsKbN6ziQJFq4tw7yjd3VIJOueWdI8OAzKpGRMepOtWq6QrDTKPD+FlH4W5qQIPQ0ErQbpmz28aLgnFEgk+GyhMN/1Fc2J/KOmtUb2wo+9hZtrbU2rqoggEAPaY7wXJZkZa86c7G7TpfQ4uzvAyywQJttkT0MgxI4etIe2ltmsJfv3Jvm4xCcLdnu2iRxZm3SeWQ51Hi1Omeln3jbRQr1+RvD8MKw47v4T+nnX61ilI3HPhOh5GublwBt5c9d5ea8R+tA43DbsFc7Z908R0PIirmzy6J74KEE5lfCf6kOn7fCpsTblECmYMqfOgsPiZ8Lcomi8A2RQ6qa5HH7B34udQZ+Iz/eOhqaw0s56n4UJixDhl1/UZ1LYuDey0bMfz5UThx2d2w2DxVq+mZtsGj8y6OvqpI84r6iwOLW4iuh3kdQynmrCQfga+T7nCtt9jHaLvcKcOx8WHPh62nJK/6W3l8itEBpt2yroVYAqwIYHQgiCPhXyP2m2KcHi7uHb/AJVwoCeKaofVSp9TX1xbasM//wBB7AKX7WLUeG6vdv0uW81P9ySP/wBdJ0OZDcOZ6Kf2pls+0FsgsMmJnyOX0pac1J4kgVZrVj7oDkI+FNFAYkWwbblTnlkeDKdDS26IYxzp/dTKGyj3Ty6eRpJjVhuVCXRyCsNcyHlTOy/g8z8gB+9IrFzLypnbb7tfM/WuTAzYvYhjZtYq3+W5bcf3oyn5261Kaw32HY2Mbftn8difW3cU/RjW4KcqY4xH2t2t3aT/ANdm03/aV/8AGqJeSFjhWie21d3GWG/Nh4/03XH/AJVnV15rjgXaAlVPn9DUeFfwgdKKxJBWORFLsI+VK+zjtRDEcD+tC3DkByy+FG3RnQeLGfn9aDCiPDtDqeRB+dWK/m9w8FB+hyFVo1ZsXejDSBm4E+ozronMW7J21dwlxXtMR7pZZ8LRwYceOeonKmu3u2pxJkIUEHItva58hVdJmOoioYrNxV2aKb48fRK7+InmZ+OdF4bFFZEAqdVOh/zQTrx6D6V1bukGnQjJ8Rg1OdszzXiP3FcWMSQwnXQ/pUV28d6RkRyyqYRcBJEMOI4+lccG3FlvL9aEttGX5TI8j/n60VZaQD0oR/8AiDrl8cqYUaYg+CRwzqwdgu0P2TG2rpMW2O5c5d28An+0w39tVvDGbefKK5wbeGOsUwD67sPVb9qewPtmy76AS6L3qc963LQOpXeHrUHsy2u+I2fYd82ANsnn3bFAT1KgVclOVLJDJnxnhmClJBIB3oGsR040xtbbt83X+0H6Gie2OzFwu0r1m37iX2VRyUmQPQNHpQybIV2K6QMzGZ/air9HMMt422wkMpJ6foaR7VTj1ovGbCS2J3mPw/agMVKsbZO8IyJ1HGufWwIDU0wsXvux5ml1F4Q+Fv5/NKRDMunsrx+5tXD/ANe/bP8AdbaPmBX0XbNfJ2xcY9nE2blsw6XVKmNDvCt72V7RC6EtYG8pg7tyAYGsFTHlNLLLGDqRXg8HN5EXPErp09r96FPto2Ut37K28VufeomXhb/hvuk6g6ketY24IJBEEZHzrTvaBi7mOsm6WFoYZTdRAJkyFzMgz1+VZ1tB9597iyqT5kVnjzc5a6f7G/k+H8DFxmqnGr/Bp39197/Ih72RFLLeW95kUfcTI0FHibz+oqhnlk+ooXF8uIqey2VDYsZg+nwoMJ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6" descr="data:image/jpeg;base64,/9j/4AAQSkZJRgABAQAAAQABAAD/2wCEAAkGBhQSERUUExQWFRQWFxwZGBgYFRwcGBoYGxgWHBwcHR8XHSYfHRwjHBgcHy8gJCcpLCwsGh4xNTAqNSYrLCkBCQoKDgwOGg8PGiwlHyQsLCwsLCwsLCwsLCosLCwsLCwsLCwsLCwsLCwsLCwsLCwsLCwsLCwsLCwsLCwsLCwsLP/AABEIAM0A4AMBIgACEQEDEQH/xAAcAAACAwEBAQEAAAAAAAAAAAAEBQMGBwIBCAD/xABEEAACAQIDBQUFBwMBCAEFAQABAhEAAwQhMQUSQVFhBhMicYEHMpGhsRQjQlLB0fBiguGSFRYzQ3KiwvFTFyQ0g7II/8QAGgEAAwEBAQEAAAAAAAAAAAAAAQIEAwAFBv/EAC0RAAICAgICAAQFBAMAAAAAAAABAhEDIRIxBEETInGhUWGxwfAygZHxBSPh/9oADAMBAAIRAxEAPwAO6DEA51MoKgEw06jjHWg+8Y6D/NEWrZIzMfrXySRIZLtrB91iLiaAMY8jmPkaZ7D2a91wltSznIKOPPyHWjPaHs7dvo4/Gsf3KY+hFOvZvimwjObll5a2WWRDMqkZLPMkfCvpcWb/AKlL3X3K8aU2ky07M9n+M3QB3S+dzTzhaeXOxWCw8fa8TvXG0G9ufBVlj60Ng+12Ka+qk2QhibdveZ0B/O3uz0ptjuxd0Yhr1h1DOBvOwDP5AsCAPSi8s2WLDBbM17ZdgzK90RuO3guMfAw5HKVYDgRnwqxbDwQtYO0klrlqVcgeEqSSpHHKYrQ37OqcI1m82/vDMng3AjlBpL/s8NctC4Wm4rI0kaqBERlAIkVF5alOK2Zywp21/H6ESvzM1+uMBnzrvH4VrNwoy5jQ8GHAjzoZVLTOQFeO274nnU1o7tXp61JdvqoJJAgSToB5nlUd8qlsuzBEUSzNlA/fkONZV2q7YNiSbduVsA6HVurdOlUeP40sr/L8QxjZa8V7S8OrEKlxwDG8CAD1E51wfapZ4Wbvq61m1mwWMCmtns8SNTPll869mPg4Uv6fuzThEtl72pA+7hv9V39lq09mcTfv2zdvWVths7ayS5H5jOi8uJqudjuwawL98q2fgTUZH3m68l4caupLDOCTzrzPJeOD4wj9WI6JNyPPlXmIcggzHSuEZ4kwPWumII61CwHovExrWVe0rave4woD4bI3f7jmx+MD0rVEJ4mqzjvZ3hrtxnLXQzsWYhxqTPFdKq8XLDHPlMaLoyi1YLGBRdjZ2pPAVZ9t9nbeEuG3bLN4VLFiDBMmBugZRFLRbr6LG1OKkvZpZFgNlAoCRnRV7ZChSY0pjsy1wovEWZU1skAptzZUd2Dq5M+VL79ndYjkatG0bgUyBmMh0EUlt4J7rhEG87mFHMmcs6zlSGTAsNhmuOqICzMQABqSdK0XB7BGBu2LZBZrqwxGYZsyQI/CIgep41P2N7GnCocReX7/APAszurx0y3mEjoPOju3uEL2Fu25DWWkEHMA/wA+deXk8lTyqCev3GhPjJNBoSM+FdgqcxXtnCT7zL/d+kURiMMqhQjb0jxQMq8hRa2S8dWCbgJG6ASNCdRPLlXL2R31m4294WZWgSu4wg7x11gjyoxbKjlUiXQOIEfOnxSUJcmNifGakyw4XA4bCWWKDM9ZMnlNRYftq90rbFo2UQkPcuj8IyG6QYDHrpyqqY7E7jzJ7s6Z5A+fA0z2RbcHetr37NmHvNknSBwHTOvWhNS2no9mLjJWh4Nqb7kJcZ7YMbx0nkDxoLbm1M0P5B4SNZmflFF7YxQt2QHZXuHIBfzHlXWy9iW7tm0t0sCv4lifEc53gcpzrPLjlki4xZlnTlGkHXsP9twyusC8o+fFTyDajkaqO1saMLaL3m3AuRBHiJ/KAcyaVY3tp9ie4QfAtxlVlYguoYgZaGQJ5VQPaDti9iMWXuE92wD2Rw7pgCp6kjU8wRwrNeJJzSyKv79kUqyLl7Be03aq5i2jNbQPhSfm3NvpSrCYQuYqKzaLMAoLE6ACSfICrPhcItnO4Vtn8rHx/wClZb4gV6+OCiqXQOjnZezd3WnlkR055ZV7YTTnyjPPh59Kdp2TxBUM9s211BcEH4a/GK2bUVs5RcuibsvtQbzWTkZ3lnjlnHPLP0NP2cNkZyqv4TYWGHj+0sWBkMgUbhH5lILH0PpVgW4s7u9DH3c/Cw6MMvpXg+bjufKHT7BLDLuiBTOWleLbVQZP6142v6RnXVtB/k15SRPZ6GBGbV7IjI17asjgATS7aW3MNY/415QR+EHeafJc/jWkMbm6irDtlM7WYgnE3RyKj0CilJMRwqTtD2kw928bltbnigHegAwImBJzyykaUywWwRdtq637QDaZHM8RmZBHWvp8L4Y4qWtIohByWjzZraUfeuCKhbZV3D++pYfmRp+VeHGowi2jO3luqPMtnPkK3+JGuwvHO6oR7REnWpOx9mcfaB/CS3wUmiMVsS4+eS+pPzinvs/2Pu3L7PBdAiqRpDhiT67oHxqTyM0fhyp+jpwlBW0WtFkZEUpxO01Wzibd5t50DKcjmpX7snrEZ9Jo7ae27WHGZDXDoo19eVZ6dr3L2IuXXEqx7thwKwRu+gyFeRj8eXH4jXX3D48FOXF/xl/sMrEiimtAwBlHzqEESYgVDbxu6RIjOofiVqiOwg2JrvuRwA9a4e4CRkT5UPj9r2rIJe4in8pcSfTWujc3UVf0CmEYzEDdKhd8sN1bY1djkAB5n0GdJMXgsThWdLd1kgkEagEcp4Unsdp3bFJetOXuWjNtLVlnCjQg726MwSCaP2/7QN64zm3YsFjmu+bzzxO6kKCY0LV7+HxHjhvt/wCCvBLhdkvZzeN7fvOz3NBvaAfpV42jtsWMOxAZmI3VC6kkc+HnwrHsT7QXAi1bUGM3YZk8woyXyk0jxe18TiD95cdukwvwGVbLD+Ju8yS0MNtYbvLrPevWbQnK3bLXNwflAEx6tUWJ2zY3Lad215rQIV7rFRukyF3EOgMx4uJpW2znHKoruGZdRW7X5E4Zd29eI3VYW1/LbAQR13cz6k1N2d2a125vBGfdzhVJluAyHr6UqCGYjPlWr9hdp2sPhwjPuFWJcAE7xP4vCNI8PpSTm4q6s0xQUnTdF87F9m0wyK7KGxDCSxE7k/hXlHFtT5VZb2KtiUJDORmusA8W4AedUjDdsVvE2sM03Tpl84NC7O7HYk3ZvXPu53n3nybq/EnpIHCpXNyey5QSXyhvar2fW2ttewngvZmAfBc6Ec+RFUTZO1mztOGBGYB15GOv/qtE7Re1HAYQd2LnfMojcsgECP6vdHpNYttztl32Ie/ZsrZZzxYuRlEgHwgnjlTfBcjKeWK62zSsNti2tsNduKijIOxgxGnM8vhVd2r7TLCZWUa6ebeFPhqflWcYnFPdbedmZuZM1ytgmhHwsd29kWSpyuh1tTtvir8g3Nxfyp4R8sz8aQs061OcNGuXmaja3yqtRUVSQFS6I6Y7H22+HY7uaN76HRh+h5Gge6PLWuaLVjJtbRd2xyMA+HutB1tnUHkRp6jKiL+JZE3t3XTKqt2Zw+Ja+pwqM9wZwBIjjvTlu+dbPtTY29hrZKKHyJUGRJGYB455VLkgW4pckZquJ31LXb9vLS3vCfWP1Ne7J7QPYv3UUBe8RIy03c5A5wxqxDYWEuHvATI1U8COBB0g1R9r4sfbnYaBo9IiuioydPaM80Xx2GbTxsuI5zPkPrJrjA3RAXIau3Ken84mgsS/iEc69t3YM9IqzJHnGiXHLg7LZivaLYSe7V7nDQKPnJ+VI8X7Rbxnu0t2x5bzfFsvlVVRJMCneC7PFokVNj8TFHqP+d/qIoRQPf7QYm8QHvOQeAMADyWBX442wkd3ZLtxa80ieiJA6+ItTbaGxhZsO/SPUmKqpqiuOhkG4rbN64N1nIT8i+FP9KwPlQVfooyxh5Amu7OJMNsveGdWnCbGAAPGKg2fEAf+6eYQ5RWiQrYtv4IDh8qVY3ByJq0XlEc6U4iwxnSOpii0AVbEb7PfF6N50BNudBc/CxHELrHHKrLicDbVbd0Qti74mCtuhAx8duTHuNDLzWOtIr9iAScuvnpTLYWGTF2LmGdQbiibJORVicgDwBICnhmvKofIXD5/Xv6f+Mr8f5nx9+vr/oL/AN/cJggBg7Ru3AZ7xxuoD0AzPymqr2i7d4zGn768d38i+FB6L+tRY3s992btklguVxCPvLZ4yBqJ45UkrWCj6EnKT7PaksYcscq4TWm+z+enL/NaJWZM9wuywJ3v80zsbPHAR8z8qIwFkGmq28q1SEsr+JwQGUfKoRs4ICxEAfwAdTT3Eg8BFL8RbLFVjIHeP/iPqfhXM4QYjAszAnKdcpj+aUdhdjoQNzNuO9rPERw+dMsUhIgZdaU22Nt5U6HTy/8AWtYZVS0b4qvZd9k7JY2d1bF0MPEHssGnXMQVaeYiRyiKX40Yq3k97EhFOndOrZHSWGumlGbJx7uveYa6qOcnR9J6jn1qDbe1sR3f/wBxdQWxnupmWPKTzqbTLeldle2jiHt7zgsgP4SZJ+ZzqupdO/J1ma7xuNa4283oOAqBTW0I0RznyY2uOIEc8vKDl/OdcXmofD3+BEg/Xp1o/BYRLjIGuBUJ8THUKMzlpMVspUtiqDnJJeyDY2Flpq6YKIE0mxeAGHa2iTDDJmjPPM5cOnWtm7HbBwtu2ItK7xm9xQzH45DyAFZxzxpNewwxue0ZJ22xIGHRQRLPOXJQf1Iqjmta9qvZ6/jNopZweEZhbsrvG3bCpvOWaWbJRlAzPA0Lsz2G3B4sbirVheKp943lOSz5E+tFzT2d8N9IzSzZ40dZWKs3bnsrawV9UsF2stbDIbhBcmSH3oAjOCBAyIqtqKaLvoSSp0M8Jdzp3hrgyquWGg0+wriM2ArVGYzIkaZULisOdY650RaxQGunMn55aDjVn7Ndku/IuXgSmoQ/i6t05L8aE5qKtj44ObpGZXsEzFiiO8GWZATn1iR6Gitg3Ft7t0SSxiOSgwR5n5ACt7fB7tsqo3VGgXIegFYxt3ZZw+LZNASLtsgZNvGCsDiGBMaVFKfxU4taK1j+E1KLOu1mE3CuLtEqbhhyuX3nGRpDjOOYbnVZwuGW9eZHtLOu8sqT1gGJ8gKu+CVcRYey8qrQJjNW1RgOIn4+Icaq+z8T9m2iiXV3Srd1ck+EhtCDymCDxFS+LL5ZY3/VH9DfyYrlGa6l+oPjOwN5Fa4gLoolhHiAid6OIGpjkaAsNFbcdrphbtlr1pWs3G7u5P4eKtHGCTPSaxDEWNy46/kdk/0sVn5VdhnfZJmgovQ4wD507tsKruBvZj96bYBHvXBbtKXc/hU8OZ4KBxJ/aarrZNTboJvDhQ1rCM7QgZjyRSx/7QYrS9gezS2qh8URcIz3Ji0vnoWjmculWRTZ3dy0V3Rwtr4f+0RWEs/4Ioj479sxBdkXGfdgpOrXNB5xMfCoe0nYq/hzviLqnU25MaQYIB+FXHtp2LuMTdsyQJJCxv8AoDkfjSrs12mLJ3d0zuEJLCJQ+7vA6EEQeXwqd5m+zVYlFmeMjTKkjqDFcnCu+snqc603aWwrbGTG6xgOdVb8tw5Ss5BzmsiZXMVXtBfFkmyistwEq28CCkagA6t10FCLbegukrZSriQSORrwGi0wRLboE1JfwYyIy59DxqolDMFs5bqciNPXh6VLszszduYi1ZAkXHA3lOgOuuhida9wNwBVK+vxpldvcqeKQG2gHtVtXvO4K5AJvR/UTn9J9a2nYG17aYNLjTPdq7GQqKCsjeZsqwTa9gqtonQoI+AP61qvs4xdjF4W1bvgsbELuk5ZZoxHGBp1FQuChFUV4FtxRatj9s7l+4Pun7onJ/FuHqCwE+YFNNvdjziHB7wqkaBiM/8AqHiGvD41PtDE2cPalRDEgCM2JJA1OtB/75lvuEsvvzG9dWE3Rqxg6RzIpdeymn6FPaj2WWnwJWwqDEId9CBG+QPEjFiSd4cWOoXSsX/2Xd742QhF0EqymBuka7xOQjn/AIrXcZ2iZMQtixiDiAwJzVvCogEi5o6yQMuetZz2m20n243bee94bhE5upgn1AExllWmPI+kifNjj3ZYdj+zJSA16+WP5bQgf6mkn4CrTgPZvhT+FzHO4aHt7T+z2BchnAAgASWJ08vOke2PaZiUHhtpZnSYZm9P8UsZSk9sdrHBdF0/+n2EQghMxnmSdPM0RtrtVbwNseEu5HhUcSOBPCqBsXtNi7jg3HuEsAYKwu62hyyq6ba7EjEWVbfP9Qnh/OFBt3odJNFBxXbzEY1iC9xVn3MOu8czHvDrx+lPdsdn2u4S05Lh8MZloLsh94GOIyI8qsWxOwfdH3kRT724PEefiyj0HlFPdp4S2FgQBEQNIiD8qLb7AoJKmZFhiEdSzeFwtsSYBOba6AzEHST1oftybD2rbF1a+jG2YjxW82BY8Cpyn+qOANIu0tzu7i2CYRCwbiJJgfSfWltzClQCB4TyzE8xQx+MviLLZjkzvg8dGiYbaox2zIYjv8MylhxZD4d/zEweo60s7M3k+3hSBNxSSxE+KWJMnoKquBvm263JOuY4tziNRGR4UbcxZt41ZJ3VuxGfuvAy5ZE12THU9dNBhluCvtM2MLglzdrBPmmdHYTEWVnuVQTqVVRMc41rN9s27ly4UsWLSgAEuygKM9ASIn0Ipx2M2XdW4veOjrvQd0Hd+cAnypF+RtbbO+0vaO5vk3CTaT3bQ0Zp95/zZxCnLzrrZfafaF2Iw+4gMS1wDjHhg5+YBHKaveO7N2mzIAHkMvKeND7P2VZsneG8W4Mzb3w4D0o0/ZyV7RPaV937yJIzj+a1lPbfZS2sUjJkt4Oj5cciP3rXMSyxIPpVD7eYINYtvxS+h9GO6frSN0x3FOIl2DtTfsguZBAt3QdNIViOh8J6MvKv3aYRaVmQMFPdtvmdP+G066ArIM+EZ0n7N3gMRctN7lwQfmCR6CfMCnl+4Thryt79vwnrusIJHxX1HOng6kiaSuJTMZZQKWt+EiJDH5SdNfxR5nWleHtEySV3epzj6SPOiNuJvEbiqCcp0EcASTu5eh6UDuDQsRu6zz5Aa1d0SrZIzKoCrpxJ/mlFvfK2yV4LlSq0R7zTE5Tqx0+HX0pnveBh0P0poiyOMHihetC22T2xllwGQ/aitk7cuYUAW4Khi7CBnIUEBhnouQzA150ft/s8mExkK2TqcuRMg+mU0gbANa3tYjL4/Sp9Mo2maVhtp3MYq3LF1ZU7yhxI3hwYcxrH1p7sq1ccA4mw9+5lPeYgdxI47iLBXpHGsf2FtZsNfB0VwCf0Pp9DWubL7R2LoHfN3Zj3hmjDzGlYtcWUxnzWx9hdnIzs/ha6yhSwWFVAZFtANEHmc9dcs8272dW+99rbAm0zKAIyIHuHT0Jq3Yrtxh0BtYbxuwjejwr1JOsdKzt9tNgscbigsjAd4s+8vrkGGoPpoTXdy0FuKVNaLn2SHe4NEc5r4TzBHnxo+17P7bEsi2mY6td3mI9Bl8hSfY99Evd9h27zDXsjGtu7/UuqycuhPKCblZ20qLllQ92wpao8t7Dt4cDfbfc+EAKAJPBV/Ukn6U62ZfhSrAjoeFUy3jvtN9jmQuSjkeJEceE8IofaHfI//wCayz+F2VjHIADeop+x3VUWLaz7zlbV5luJ78ZrnmAQeMcOUVXG25eJZHGa6sNP8UTa71MO7WV3mKlhcuCA7mQu6rZv4gAS0Doa/Wtj9zYO8xd4JuOTJZ8ix+Og4ClkvaByMb7WXJxt8c2n13VmhNm4/dBR81+lEbV2Rfu3rlwKG3nYhldCpEmIIaCI4ih7WwLpYA7oPIuAavhaSR5U2m2ya4GUyo3gcgZknoenwpl2qwfiFwe6wg+mh+nxoWzsK5bad5RAOrGPmIq24HZ/fWls3Il08DAyC6iCARzG6R61lmVUzTE/RafZztRcTh964FLod15E+IcR5iD6mrLisZbFxUBC5Fo00j4Saxrs7jrmAxLqSQrQGkZECd1vMZg+tWwY+73rXTa74Ou6FDgaSSMwROc1I9OkXwlyW+zUcb2htooiHcjwoOZ0k6Af5pBtbZ5W33wuiy2pM/dknhukwfTOqxsfcLB96xYPK7cJZDxXcMDeiefDUGrGFW4SVLMoEfaLg8byCN2ykeAQfeAUyAQIlqfcuwrTqPYj2Rt29ePiHgglWAIDgcQGziuu1mOnDonG5cQD/VJPoAasF3Z4CJChdzIAaAbsBfRR8apXaHFB7o/LaB+JEH1jL41g1UhpP5SoWr0YtmGiv8enyNXfC2d/FMgMC6kyIJ0gHkZ3Rlxqr7K2SxBcjMkt6ne+c/pVmtgG9cCuA9tFCKTG8QxJjlkNetPJbROuj9i+zmGLBb9m2rHMMCVDDmu74fkI0pdtD2dWGHha+g1UZXLfmAFUx5MauVvH2cTa3bygzxbIbwy8Ue7cGm8NeM1VdtbGvYY79p27mRMjSTlvBTEE5B0MTwBgHZTfpmfFe0UnbnY+9hxvgrctj/mIDujSN8RvJ6+hNBxl6RV3t7ReQlyC1wMIOUocgGnQMMoOmtU7G2e6ZkzG7pOsRlPp85qjFk5aMcsOOx32n2wMRjWuJG7O4hMe4mQOfPNvWl+Je2h3nbe4hRxbmZMmOHAdKGxmy3Fvmxz8unnSz7KVzPEUHCgqdheKwxa6C3vbimBoN6SF+FG7KxBR9wk7p0oay2+xniAPgIHpUbsymTw+VBq1QU6dl6w+zixkATl86I2zsLds3Lra7hjSd3Is+egEDznI5Uq2F2yCW91zdEHelN3nrOTCDyJ615t/tlZuYc2LAcFyO9ZzJKr7oBJMyfgBWEcbs3lONFDS7dV5RmViZlTGmefQda0bZHaAYpJkb6wHAkKSZgqeAaDl0PSs+xAfeKqYEZniR/74Vo3Yfs93eB32Gd47+Y/AJC/q3rWudJRMcHJyHH+7tnEqILW24hHZJPXdP1pjsbZ9vC5d4qsPxPbTvBmDO9lOmscTrSRLtyw28niXipqwYDtPhrixdADDg4E/PUVNErtdSQbb2urNFrfxFyfeJ8K/+Kj4mp9p4ECwLdxiDdlWZciN7IleonKg8R25w1pYtsk8AP2Wq3i+0T4i8pOSqch+p/anbQW70ij3rBtXnw1zK7aMBhkHUAQw8xBihsTdIEXF3k5gZqeo4+Yp/wC0nD7t7DXxkzeA9QsQfTeI+FV/F4oMkjXjV2OXKNnm5I8ZUdWsWyKCrF7esEyfQnURwOdONj7YVmUFoQ5qdNxplW6EHI9DVLt4jdM8DqP186KV9WUwT8D5j0rpLkqYqdMu/a2yGYMYVzIPKeccj/NKQ7K7U3MI26679qdA0kDoTy4DUfKvbu1XayI8W6NSNJMAAnOMppHec3fERlAAyEnM6xryqFRfT6LOXtGy7FxC4hRcsMrqfKR0IOhHKrNgdl5hnYny4ftXzxsnbt7BXN+y0GYYfhYZ+8PLjqK0xO2l67bVkKgMJBg/DlI09K6Xy/QohmclTLX2w2ytpBbtkb7ddBxNUUgBlXUTvHmxnr/PjXtq0zuXdizHiaG2zZLOUXLwL8Jb4SfpWHPYWrQ6N4WraiFN1oKJMmdQTyWROesCocPs60wj7xbsCWEkkHxBo8yfgw4ZKrVpe6CkbrKQchGmevOYHw5UVjO1i7qnJXA3WEZ5mZUwIkiSuk012Z9BS7TsKCrFmY6tuiW5kqTqYj1rhO0F1EYWVe5bIKk7pJHCc+Pxqj4jac3ZRm4AnRjPUa9M+Ip7s7GllgOxA5sfpNU48DkrsnnmUXQOmKJcs/v6g8PIzmD+9B9ulAZbqnw3U/7lgH6j407vWBcGeZHP3hPXX6ikvaLCn7MVkkIwYZaaqdOEEZ/0itFilB2K8kZqiydr+zj4PEPZIlB4rbcWtkmD5j3T1E8aqmKRZBMa/wDuetfRntA7K/bsLCR39s79oniYzQngHGU8DunhXzrjLe9vAghgSrgiDlkZHBgQQRwIIqjtUYdAfdm2xUzkSJHLhPx1om/uwCTlwMRrwM5V7hL4uIA2V62In86DT1ivReEbre6f5FZUa2cW8Hu+JchPA5fA0LtG0FIZROgaOAnRamxCwYUidOpHAx+b610iZb3IT/P5zox2wS0gbE2BksGSc2nRSDIA58ZrctlY7D4myPs7AogClIh7YAgBlOYyGuh4E1id5oKnhlPm2YPrEfCiLV90dblt2t3V0ZTB8vI8jlXZMXNHYsvw2ahjsHEikGNwCnlUGzfaRIC4u3n/APLaH/8ASfqp9KZXdpYW5mmItZ833T8GgjyNQSxSi+i5ZIy6YhOFCaDOm+yMH+JyFUZkkwABqSeQoHGdocLZPv8AesOFsSJ/6jCj4mqttztPdxPhyt2vyA68t88fLTpTwxSYkskYeyXtlt8YrESk9zaG5bkaiZZ4/qPyC0lLGDUDtUrCMshlyz+NXJUqIJNt2wG7Tns1ssYhirXrVqACO8YrIngQDn0pVeX5GvcPiAp8Sh15aHzB50JdaCi5XMIotG0ji545Z0QkEgAKBHAAfGl96wAoyhQ2Wc5L1GRzKiec5mKN2CLt0fdru2wCGdiN31nI+tD4zE968cJ3QdAQs6AQABrGWtQyu6K1VFdxDTLEeGYPwEetWLsXdYLcWZVWB6DeGvkYoXE7IkQseIZrIHHVZ5Hh5jyZdhvubvd3I+9lQDxIzA9RvfKmk04UCC+dWW/DE8a6xOzt4ggeM+Ff5yGtNP8AZYgEaj6UbgwN4nkIHmdfl9TUdbL0hRc2Olm2zXGhFBLHWOv81Jiss2ziN9mfdgE+FZzA4b0ZE8fWrT2z7V/arnc2j9xbOZH/ADHH4uqrovqeIirbQSEPw/SvRw4KVs8/Nnt8YkGDQwn5rjT8P8/SnmBuDdaMoXeU8fCxX9j60kw97xk8baEfOB9aKs4uEMagkETkVYAj03kj1qtaI3ssYxMmBk6iY4Gdf7efLI1IbgYefD5EGkQus+8xgOMxHujLMa+6dKKs40eU5gcuny+VOmKfS+y9oretpcRgyOoZSNCCJBrMPav2FbvRi8Osi4d28o4NGT/3Abp/q3eZpL7Ju2n2W79ivuBYueKw5PhVjmVJOit8mnnWgdou3lru2SyRdnItqmvD83npU+aaguVl3h+NPyMijGNr39Pr6PnTE2Sl0GCM/WJn/NeYXFTkw97Q/UGrT7QNj3bGJYXjJbxq+cMCcmzkyDKkcI5RVOsWcyDpy5GjFtq2ZZowjNqDtevo1Yfb2UWYDeYDU5zA6TTK6ozEQBkTPAgRlXdjDG3aAJ8ZEnoYyHoP1r27alWI6H5g/vWqVGDditbe8pHmh6CfCfNTHxqWwu8i556HoRkR8a6xd8B5jPcUkcGBEH1HA/HpHe8LqwPhucf6ufqNeorgHl22eNBnMkUwxBlZHDWl8ZgigziAZ9K6uWREzP7VN3eciu2WRQDYFbWST1EfCu7iSZri1lK8tPL/ABUjmuCCYk0MgkgdaIxTaRUeE98fzgaVhLds3b9y7aayAAqAHKSWMwJJOnGBArwYTdNudYn5T9CaW9krgN4qfxKPiP8AFWXFYYm0CPfUys8QoII6yp+VR5FTKobiQYxLgl7ILq3voE3iHGUgASN7LMcZnTNJZuXGdRut3quoUAeIOWAAHIyQI5mu8bvXSrWmg5hgH3DrrmQCOvPXhR1gLbt+Bg9xRvllzVd2DkTq0x4tOU61pjiuxJt9G77I7HXzaQ32RLkeJVlgD55D0GQ4E61DtrsBcezdtpdUd4jgtBDKd07sRMgnI6eEmM6teGx5dQwIhgGHkwBH1qTvSSJPEfWtFgindAfkTaqz5O2anHTLSutoCSi83Hyzo37J3b3E/K7L/pdh+lA32m+o/KCaoJgM5XLvWD9T+lREkNA4qR6RI+Yoi9le8936MKGu+F16EfClGCvtRKGPxRUy4n7wqcgoBHzmgkG6I5NHzy+Vd4vK8vlRsAVZw/8AynMTJttqs8p4eVXvCbYtvskWRbW3icPeXvY1uKUuBLsnMgmAeAPIEVlljaTLkfEORp7sTbAe4quM4IB5AjMdRlU+enjl9D0f+NyOHk496clf8/ufQHbPsou0sCAoHfKO8snqyglCfyuMuhCnhXz7gMETiFVgQUJ3wRB8JgqRwIbI+tfSvZvGhcFY7wMrC0oKsII3RGc9BWP+0jH4c425dsW3RmV+9doFt2RQA1uNTn4joSF61qppvRLkwyg3+CdFffEb7E9cv58anRZU+RFKXv7txgc408q5uY422DA+E69Ota2Tnm1Eh7Tc1Kn4TB9DUN0TbNvpvJOsj8PmPmPI1xi3L22ky9tvXd4H561zjbpLW2XVly/6lzHx09aUIVh7u8oPGM+o/cUG3haOBMeRqXZF0b0DTVfI8PQyK5vjeLjiDXAOwv7fzzq69lPZZi8W695bfD2CCTddQDpIhGIYgnjA86Zewu5hzibveIGxAQNaZvwqDFwKDo2amdYkZQZ3RLlB2go+YPaP2BfZd22C/epcUsr7u7mpAdSJOcMpnr0qqs1fSPtn2D9o2a7qJfDsLy890SLg8twk/wBor5rC6ry08jQQQe6Mx51AhIOWoNEuPGPOo7VkkM/5YPzoBDrDlDbupkRl5MNP2q3Yj7+xKHNvGnnlvL5ggjzNU/CDwOvy6/hNSbN249reXVSSd06TzHIxkYg/ARnlhy6NMc+IwubJLAFpE6kkZHlB1nhE0zspCEAbqRGZ8TGePIDlpnS1trLrbQ7x4lpifSibGLYrBgDIkARnzJMk8elJjhO99DTnH12fQPYfFd5s/Csde5RT5oNz/wAaf1SPZNjd/Z6j/wCO7cT03t4fJ6u01WTnzx2psbmOxS8sRc+blv1qr4Z5uXG5QBV19o1rd2liurBv9VtDVHtCLbH8xn+fCuARbReGVuX6MP3rjaCSs8q/bU0Hkf0P6V1qnmufwpRge8+an8wHxGX0qXF/8RfMfMVAh8H/AEmf3rvaNzMEdDQOFwqxdnsKbN6ziQJFq4tw7yjd3VIJOueWdI8OAzKpGRMepOtWq6QrDTKPD+FlH4W5qQIPQ0ErQbpmz28aLgnFEgk+GyhMN/1Fc2J/KOmtUb2wo+9hZtrbU2rqoggEAPaY7wXJZkZa86c7G7TpfQ4uzvAyywQJttkT0MgxI4etIe2ltmsJfv3Jvm4xCcLdnu2iRxZm3SeWQ51Hi1Omeln3jbRQr1+RvD8MKw47v4T+nnX61ilI3HPhOh5GublwBt5c9d5ea8R+tA43DbsFc7Z908R0PIirmzy6J74KEE5lfCf6kOn7fCpsTblECmYMqfOgsPiZ8Lcomi8A2RQ6qa5HH7B34udQZ+Iz/eOhqaw0s56n4UJixDhl1/UZ1LYuDey0bMfz5UThx2d2w2DxVq+mZtsGj8y6OvqpI84r6iwOLW4iuh3kdQynmrCQfga+T7nCtt9jHaLvcKcOx8WHPh62nJK/6W3l8itEBpt2yroVYAqwIYHQgiCPhXyP2m2KcHi7uHb/AJVwoCeKaofVSp9TX1xbasM//wBB7AKX7WLUeG6vdv0uW81P9ySP/wBdJ0OZDcOZ6Kf2pls+0FsgsMmJnyOX0pac1J4kgVZrVj7oDkI+FNFAYkWwbblTnlkeDKdDS26IYxzp/dTKGyj3Ty6eRpJjVhuVCXRyCsNcyHlTOy/g8z8gB+9IrFzLypnbb7tfM/WuTAzYvYhjZtYq3+W5bcf3oyn5261Kaw32HY2Mbftn8difW3cU/RjW4KcqY4xH2t2t3aT/ANdm03/aV/8AGqJeSFjhWie21d3GWG/Nh4/03XH/AJVnV15rjgXaAlVPn9DUeFfwgdKKxJBWORFLsI+VK+zjtRDEcD+tC3DkByy+FG3RnQeLGfn9aDCiPDtDqeRB+dWK/m9w8FB+hyFVo1ZsXejDSBm4E+ozronMW7J21dwlxXtMR7pZZ8LRwYceOeonKmu3u2pxJkIUEHItva58hVdJmOoioYrNxV2aKb48fRK7+InmZ+OdF4bFFZEAqdVOh/zQTrx6D6V1bukGnQjJ8Rg1OdszzXiP3FcWMSQwnXQ/pUV28d6RkRyyqYRcBJEMOI4+lccG3FlvL9aEttGX5TI8j/n60VZaQD0oR/8AiDrl8cqYUaYg+CRwzqwdgu0P2TG2rpMW2O5c5d28An+0w39tVvDGbefKK5wbeGOsUwD67sPVb9qewPtmy76AS6L3qc963LQOpXeHrUHsy2u+I2fYd82ANsnn3bFAT1KgVclOVLJDJnxnhmClJBIB3oGsR040xtbbt83X+0H6Gie2OzFwu0r1m37iX2VRyUmQPQNHpQybIV2K6QMzGZ/air9HMMt422wkMpJ6foaR7VTj1ovGbCS2J3mPw/agMVKsbZO8IyJ1HGufWwIDU0wsXvux5ml1F4Q+Fv5/NKRDMunsrx+5tXD/ANe/bP8AdbaPmBX0XbNfJ2xcY9nE2blsw6XVKmNDvCt72V7RC6EtYG8pg7tyAYGsFTHlNLLLGDqRXg8HN5EXPErp09r96FPto2Ut37K28VufeomXhb/hvuk6g6ketY24IJBEEZHzrTvaBi7mOsm6WFoYZTdRAJkyFzMgz1+VZ1tB9597iyqT5kVnjzc5a6f7G/k+H8DFxmqnGr/Bp39197/Ih72RFLLeW95kUfcTI0FHibz+oqhnlk+ooXF8uIqey2VDYsZg+nwoMJ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38400"/>
            <a:ext cx="2819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3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6563" y="3810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s-MX" sz="4000" dirty="0" smtClean="0">
                <a:effectLst/>
              </a:rPr>
              <a:t>Influencia de California en los Estándares Estatales Comunes</a:t>
            </a:r>
            <a:endParaRPr lang="es-MX" sz="4000" dirty="0">
              <a:effectLst>
                <a:outerShdw blurRad="38100" dist="38100" dir="2700000" algn="tl">
                  <a:srgbClr val="DDDDDD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361363" cy="3840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sz="3000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s-MX" sz="3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Los estándares del estado de California y Massachusetts ayudaron en gran medida en el desarrollo de los estándares estatales comunes. Muchos de los autores de los estándares de California también trabajaron en las nuevas normas.</a:t>
            </a:r>
          </a:p>
          <a:p>
            <a:pPr marL="0" indent="0" algn="ctr">
              <a:buNone/>
            </a:pPr>
            <a:r>
              <a:rPr lang="es-MX" sz="30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sz="3600" dirty="0" smtClean="0">
                <a:effectLst/>
                <a:latin typeface="Calibri" pitchFamily="34" charset="0"/>
                <a:cs typeface="Calibri" pitchFamily="34" charset="0"/>
              </a:rPr>
              <a:t> Estándares Estatales Comunes </a:t>
            </a:r>
            <a:br>
              <a:rPr lang="es-MX" sz="36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es-MX" sz="3600" dirty="0" smtClean="0">
                <a:effectLst/>
                <a:latin typeface="Calibri" pitchFamily="34" charset="0"/>
                <a:cs typeface="Calibri" pitchFamily="34" charset="0"/>
              </a:rPr>
              <a:t> Específicos por Estado</a:t>
            </a:r>
            <a:endParaRPr lang="es-MX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7" y="1828800"/>
            <a:ext cx="8229600" cy="42973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endParaRPr lang="es-MX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s-MX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Criterios por el aumento del 15%</a:t>
            </a:r>
          </a:p>
          <a:p>
            <a:pPr marL="0" indent="0">
              <a:lnSpc>
                <a:spcPct val="80000"/>
              </a:lnSpc>
              <a:buNone/>
            </a:pPr>
            <a:endParaRPr lang="es-MX" sz="31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Mejorar Sustancialmente</a:t>
            </a:r>
          </a:p>
          <a:p>
            <a:pPr>
              <a:lnSpc>
                <a:spcPct val="80000"/>
              </a:lnSpc>
            </a:pP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Abordar una brecha percibida</a:t>
            </a:r>
          </a:p>
          <a:p>
            <a:pPr>
              <a:lnSpc>
                <a:spcPct val="80000"/>
              </a:lnSpc>
            </a:pP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Que sea defendible para los profesionales en las aulas</a:t>
            </a:r>
          </a:p>
          <a:p>
            <a:pPr>
              <a:lnSpc>
                <a:spcPct val="80000"/>
              </a:lnSpc>
            </a:pP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Mantener intacta la norma original</a:t>
            </a:r>
          </a:p>
          <a:p>
            <a:pPr>
              <a:lnSpc>
                <a:spcPct val="80000"/>
              </a:lnSpc>
            </a:pPr>
            <a:r>
              <a:rPr lang="es-MX" sz="3100" dirty="0" smtClean="0">
                <a:solidFill>
                  <a:schemeClr val="tx1"/>
                </a:solidFill>
                <a:latin typeface="Calibri" pitchFamily="34" charset="0"/>
              </a:rPr>
              <a:t>Asegurar de que se mantenga el rigor de las normas vigentes de California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229600" cy="432962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MX" sz="4100" dirty="0" smtClean="0">
                <a:latin typeface="Calibri" pitchFamily="34" charset="0"/>
              </a:rPr>
              <a:t>Los Estados que han Adoptado los Estándares Estatales Comunes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200" y="6389391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s-MX" sz="1200" dirty="0" smtClean="0"/>
              <a:t>Minnesota adoptó Est</a:t>
            </a:r>
            <a:r>
              <a:rPr lang="es-MX" sz="1200" b="1" dirty="0" smtClean="0"/>
              <a:t>á</a:t>
            </a:r>
            <a:r>
              <a:rPr lang="es-MX" sz="1200" dirty="0" smtClean="0"/>
              <a:t>ndares Estatales solamente en las artes del lenguaje.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26837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447801"/>
          </a:xfrm>
        </p:spPr>
        <p:txBody>
          <a:bodyPr/>
          <a:lstStyle/>
          <a:p>
            <a:r>
              <a:rPr lang="es-MX" sz="4400" dirty="0" smtClean="0">
                <a:effectLst/>
              </a:rPr>
              <a:t>¿</a:t>
            </a:r>
            <a:r>
              <a:rPr lang="es-MX" sz="4100" dirty="0" smtClean="0">
                <a:latin typeface="Calibri" pitchFamily="34" charset="0"/>
              </a:rPr>
              <a:t>Por que los Estándares </a:t>
            </a:r>
            <a:br>
              <a:rPr lang="es-MX" sz="4100" dirty="0" smtClean="0">
                <a:latin typeface="Calibri" pitchFamily="34" charset="0"/>
              </a:rPr>
            </a:br>
            <a:r>
              <a:rPr lang="es-MX" sz="4100" dirty="0" smtClean="0">
                <a:latin typeface="Calibri" pitchFamily="34" charset="0"/>
              </a:rPr>
              <a:t>Estatales Comunes?</a:t>
            </a:r>
            <a:endParaRPr lang="es-MX" sz="4100" dirty="0">
              <a:latin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854552"/>
              </p:ext>
            </p:extLst>
          </p:nvPr>
        </p:nvGraphicFramePr>
        <p:xfrm>
          <a:off x="765732" y="1600200"/>
          <a:ext cx="7619999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8" descr="C:\Users\cschieferle\AppData\Local\Microsoft\Windows\Temporary Internet Files\Content.IE5\0VW6F5CS\MP900414104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95600"/>
            <a:ext cx="2286000" cy="197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4483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&amp;#x0D;&amp;#x0A;&amp;quot;&quot;/&gt;&lt;property id=&quot;20307&quot; value=&quot;287&quot;/&gt;&lt;/object&gt;&lt;object type=&quot;3&quot; unique_id=&quot;10004&quot;&gt;&lt;property id=&quot;20148&quot; value=&quot;5&quot;/&gt;&lt;property id=&quot;20300&quot; value=&quot;Slide 2 - &amp;quot;Resultados del Aprendizaje&amp;quot;&quot;/&gt;&lt;property id=&quot;20307&quot; value=&quot;467&quot;/&gt;&lt;/object&gt;&lt;object type=&quot;3&quot; unique_id=&quot;10005&quot;&gt;&lt;property id=&quot;20148&quot; value=&quot;5&quot;/&gt;&lt;property id=&quot;20300&quot; value=&quot;Slide 3 - &amp;quot;Formación&amp;quot;&quot;/&gt;&lt;property id=&quot;20307&quot; value=&quot;519&quot;/&gt;&lt;/object&gt;&lt;object type=&quot;3&quot; unique_id=&quot;10006&quot;&gt;&lt;property id=&quot;20148&quot; value=&quot;5&quot;/&gt;&lt;property id=&quot;20300&quot; value=&quot;Slide 4 - &amp;quot;&amp;#x0D;&amp;#x0A;&amp;#x0D;&amp;#x0A;&amp;#x0D;&amp;#x0A;&amp;#x0D;&amp;#x0A;Creado por Grupos de Colaboración&amp;quot;&quot;/&gt;&lt;property id=&quot;20307&quot; value=&quot;354&quot;/&gt;&lt;/object&gt;&lt;object type=&quot;3&quot; unique_id=&quot;10007&quot;&gt;&lt;property id=&quot;20148&quot; value=&quot;5&quot;/&gt;&lt;property id=&quot;20300&quot; value=&quot;Slide 5 - &amp;quot;Objetivo de los Estándares Estales Comunes&amp;quot;&quot;/&gt;&lt;property id=&quot;20307&quot; value=&quot;520&quot;/&gt;&lt;/object&gt;&lt;object type=&quot;3&quot; unique_id=&quot;10008&quot;&gt;&lt;property id=&quot;20148&quot; value=&quot;5&quot;/&gt;&lt;property id=&quot;20300&quot; value=&quot;Slide 6 - &amp;quot;Influencia de California en los Estándares Estatales Comunes&amp;quot;&quot;/&gt;&lt;property id=&quot;20307&quot; value=&quot;351&quot;/&gt;&lt;/object&gt;&lt;object type=&quot;3&quot; unique_id=&quot;10009&quot;&gt;&lt;property id=&quot;20148&quot; value=&quot;5&quot;/&gt;&lt;property id=&quot;20300&quot; value=&quot;Slide 7 - &amp;quot;&amp;#x0D;&amp;#x0A;Los Estándares Estatales Comunes Proporciona Adición de Cada &amp;#x0D;&amp;#x0A;Estado de las Normas Estatales Específicas&amp;quot;&quot;/&gt;&lt;property id=&quot;20307&quot; value=&quot;551&quot;/&gt;&lt;/object&gt;&lt;object type=&quot;3&quot; unique_id=&quot;10010&quot;&gt;&lt;property id=&quot;20148&quot; value=&quot;5&quot;/&gt;&lt;property id=&quot;20300&quot; value=&quot;Slide 8 - &amp;quot;Los Estados que han Adoptado los Estándares Estatales Comunes&amp;quot;&quot;/&gt;&lt;property id=&quot;20307&quot; value=&quot;546&quot;/&gt;&lt;/object&gt;&lt;object type=&quot;3&quot; unique_id=&quot;10011&quot;&gt;&lt;property id=&quot;20148&quot; value=&quot;5&quot;/&gt;&lt;property id=&quot;20300&quot; value=&quot;Slide 9 - &amp;quot;¿Por que los Estándares &amp;#x0D;&amp;#x0A;Estatales Comunes?&amp;quot;&quot;/&gt;&lt;property id=&quot;20307&quot; value=&quot;522&quot;/&gt;&lt;/object&gt;&lt;object type=&quot;3&quot; unique_id=&quot;10012&quot;&gt;&lt;property id=&quot;20148&quot; value=&quot;5&quot;/&gt;&lt;property id=&quot;20300&quot; value=&quot;Slide 10 - &amp;quot;&amp;#x0D;&amp;#x0A;Estudiantes Preparados para la &amp;#x0D;&amp;#x0A;Universidad y una Carrera Profesional &amp;quot;&quot;/&gt;&lt;property id=&quot;20307&quot; value=&quot;517&quot;/&gt;&lt;/object&gt;&lt;object type=&quot;3&quot; unique_id=&quot;10013&quot;&gt;&lt;property id=&quot;20148&quot; value=&quot;5&quot;/&gt;&lt;property id=&quot;20300&quot; value=&quot;Slide 11 - &amp;quot;Futuro de California&amp;quot;&quot;/&gt;&lt;property id=&quot;20307&quot; value=&quot;545&quot;/&gt;&lt;/object&gt;&lt;object type=&quot;3&quot; unique_id=&quot;10014&quot;&gt;&lt;property id=&quot;20148&quot; value=&quot;5&quot;/&gt;&lt;property id=&quot;20300&quot; value=&quot;Slide 12 - &amp;quot;&amp;#x0D;&amp;#x0A;&amp;#x0D;&amp;#x0A;&amp;#x0D;&amp;#x0A;¿Por que los &amp;#x0D;&amp;#x0A;Estándares Comunes?&amp;quot;&quot;/&gt;&lt;property id=&quot;20307&quot; value=&quot;523&quot;/&gt;&lt;/object&gt;&lt;object type=&quot;3&quot; unique_id=&quot;10015&quot;&gt;&lt;property id=&quot;20148&quot; value=&quot;5&quot;/&gt;&lt;property id=&quot;20300&quot; value=&quot;Slide 13 - &amp;quot;Atributos de los Estándares    Estatales Comunes&amp;quot;&quot;/&gt;&lt;property id=&quot;20307&quot; value=&quot;557&quot;/&gt;&lt;/object&gt;&lt;object type=&quot;3&quot; unique_id=&quot;10016&quot;&gt;&lt;property id=&quot;20148&quot; value=&quot;5&quot;/&gt;&lt;property id=&quot;20300&quot; value=&quot;Slide 14 - &amp;quot;Estándares Estatales Comunes &amp;#x0D;&amp;#x0A;Dos Marcos Organizativos&amp;quot;&quot;/&gt;&lt;property id=&quot;20307&quot; value=&quot;516&quot;/&gt;&lt;/object&gt;&lt;object type=&quot;3&quot; unique_id=&quot;10017&quot;&gt;&lt;property id=&quot;20148&quot; value=&quot;5&quot;/&gt;&lt;property id=&quot;20300&quot; value=&quot;Slide 15 - &amp;quot;Estándares para la Preparación Universitaria y Carrera Profesional&amp;quot;&quot;/&gt;&lt;property id=&quot;20307&quot; value=&quot;530&quot;/&gt;&lt;/object&gt;&lt;object type=&quot;3&quot; unique_id=&quot;10018&quot;&gt;&lt;property id=&quot;20148&quot; value=&quot;5&quot;/&gt;&lt;property id=&quot;20300&quot; value=&quot;Slide 16 - &amp;quot;Estándares Comunes Básicos&amp;quot;&quot;/&gt;&lt;property id=&quot;20307&quot; value=&quot;563&quot;/&gt;&lt;/object&gt;&lt;object type=&quot;3&quot; unique_id=&quot;10019&quot;&gt;&lt;property id=&quot;20148&quot; value=&quot;5&quot;/&gt;&lt;property id=&quot;20300&quot; value=&quot;Slide 17 - &amp;quot;¿Qué son los Estándares Esenciales?&amp;quot;&quot;/&gt;&lt;property id=&quot;20307&quot; value=&quot;524&quot;/&gt;&lt;/object&gt;&lt;object type=&quot;3&quot; unique_id=&quot;10020&quot;&gt;&lt;property id=&quot;20148&quot; value=&quot;5&quot;/&gt;&lt;property id=&quot;20300&quot; value=&quot;Slide 18 - &amp;quot;&amp;#x0D;&amp;#x0A;&amp;quot;&quot;/&gt;&lt;property id=&quot;20307&quot; value=&quot;554&quot;/&gt;&lt;/object&gt;&lt;object type=&quot;3&quot; unique_id=&quot;10021&quot;&gt;&lt;property id=&quot;20148&quot; value=&quot;5&quot;/&gt;&lt;property id=&quot;20300&quot; value=&quot;Slide 19 - &amp;quot;&amp;#x0D;&amp;#x0A;&amp;#x0D;&amp;#x0A;&amp;#x0D;&amp;#x0A;&amp;#x0D;&amp;#x0A;Literario en Historia, Ciencias Sociales/Naturales y Temas Técnicas&amp;#x0D;&amp;#x0A;&amp;quot;&quot;/&gt;&lt;property id=&quot;20307&quot; value=&quot;535&quot;/&gt;&lt;/object&gt;&lt;object type=&quot;3&quot; unique_id=&quot;10022&quot;&gt;&lt;property id=&quot;20148&quot; value=&quot;5&quot;/&gt;&lt;property id=&quot;20300&quot; value=&quot;Slide 20 - &amp;quot;¿Cuales son los estándares &amp;#x0D;&amp;#x0A;de Literario?&amp;quot;&quot;/&gt;&lt;property id=&quot;20307&quot; value=&quot;550&quot;/&gt;&lt;/object&gt;&lt;object type=&quot;3&quot; unique_id=&quot;10023&quot;&gt;&lt;property id=&quot;20148&quot; value=&quot;5&quot;/&gt;&lt;property id=&quot;20300&quot; value=&quot;Slide 21 - &amp;quot;¿Que es lo que incluye los artes de lenguaje?&amp;quot;&quot;/&gt;&lt;property id=&quot;20307&quot; value=&quot;525&quot;/&gt;&lt;/object&gt;&lt;object type=&quot;3&quot; unique_id=&quot;10024&quot;&gt;&lt;property id=&quot;20148&quot; value=&quot;5&quot;/&gt;&lt;property id=&quot;20300&quot; value=&quot;Slide 22 - &amp;quot;Lectura&amp;quot;&quot;/&gt;&lt;property id=&quot;20307&quot; value=&quot;497&quot;/&gt;&lt;/object&gt;&lt;object type=&quot;3&quot; unique_id=&quot;10025&quot;&gt;&lt;property id=&quot;20148&quot; value=&quot;5&quot;/&gt;&lt;property id=&quot;20300&quot; value=&quot;Slide 23 - &amp;quot;¿Que es Texto Informativo?&amp;quot;&quot;/&gt;&lt;property id=&quot;20307&quot; value=&quot;558&quot;/&gt;&lt;/object&gt;&lt;object type=&quot;3&quot; unique_id=&quot;10026&quot;&gt;&lt;property id=&quot;20148&quot; value=&quot;5&quot;/&gt;&lt;property id=&quot;20300&quot; value=&quot;Slide 24 - &amp;quot;&amp;#x0D;&amp;#x0A;Estándares Estatales Comunes &amp;#x0D;&amp;#x0A;Tipos de Rango en K-5&amp;quot;&quot;/&gt;&lt;property id=&quot;20307&quot; value=&quot;503&quot;/&gt;&lt;/object&gt;&lt;object type=&quot;3&quot; unique_id=&quot;10027&quot;&gt;&lt;property id=&quot;20148&quot; value=&quot;5&quot;/&gt;&lt;property id=&quot;20300&quot; value=&quot;Slide 25 - &amp;quot;&amp;#x0D;&amp;#x0A;Estándares Estatales Comunes Tipos de Rango en 6-12 &amp;quot;&quot;/&gt;&lt;property id=&quot;20307&quot; value=&quot;504&quot;/&gt;&lt;/object&gt;&lt;object type=&quot;3&quot; unique_id=&quot;10028&quot;&gt;&lt;property id=&quot;20148&quot; value=&quot;5&quot;/&gt;&lt;property id=&quot;20300&quot; value=&quot;Slide 26 - &amp;quot;Escritura&amp;quot;&quot;/&gt;&lt;property id=&quot;20307&quot; value=&quot;559&quot;/&gt;&lt;/object&gt;&lt;object type=&quot;3&quot; unique_id=&quot;10029&quot;&gt;&lt;property id=&quot;20148&quot; value=&quot;5&quot;/&gt;&lt;property id=&quot;20300&quot; value=&quot;Slide 27 - &amp;quot;Audición y Expresión Oral&amp;quot;&quot;/&gt;&lt;property id=&quot;20307&quot; value=&quot;528&quot;/&gt;&lt;/object&gt;&lt;object type=&quot;3&quot; unique_id=&quot;10030&quot;&gt;&lt;property id=&quot;20148&quot; value=&quot;5&quot;/&gt;&lt;property id=&quot;20300&quot; value=&quot;Slide 28 - &amp;quot;Lenguaje&amp;quot;&quot;/&gt;&lt;property id=&quot;20307&quot; value=&quot;529&quot;/&gt;&lt;/object&gt;&lt;object type=&quot;3&quot; unique_id=&quot;10031&quot;&gt;&lt;property id=&quot;20148&quot; value=&quot;5&quot;/&gt;&lt;property id=&quot;20300&quot; value=&quot;Slide 29 - &amp;quot;Estándares Esenciales Comunes&amp;quot;&quot;/&gt;&lt;property id=&quot;20307&quot; value=&quot;560&quot;/&gt;&lt;/object&gt;&lt;object type=&quot;3&quot; unique_id=&quot;10032&quot;&gt;&lt;property id=&quot;20148&quot; value=&quot;5&quot;/&gt;&lt;property id=&quot;20300&quot; value=&quot;Slide 30 - &amp;quot;Organización y Diseño de los Estándares Matemáticas&amp;quot;&quot;/&gt;&lt;property id=&quot;20307&quot; value=&quot;561&quot;/&gt;&lt;/object&gt;&lt;object type=&quot;3&quot; unique_id=&quot;10033&quot;&gt;&lt;property id=&quot;20148&quot; value=&quot;5&quot;/&gt;&lt;property id=&quot;20300&quot; value=&quot;Slide 31 - &amp;quot;Practicas Matemáticas&amp;quot;&quot;/&gt;&lt;property id=&quot;20307&quot; value=&quot;494&quot;/&gt;&lt;/object&gt;&lt;object type=&quot;3&quot; unique_id=&quot;10034&quot;&gt;&lt;property id=&quot;20148&quot; value=&quot;5&quot;/&gt;&lt;property id=&quot;20300&quot; value=&quot;Slide 32 - &amp;quot;Estándares de &amp;#x0D;&amp;#x0A;Contenido Matemáticas&amp;quot;&quot;/&gt;&lt;property id=&quot;20307&quot; value=&quot;531&quot;/&gt;&lt;/object&gt;&lt;object type=&quot;3&quot; unique_id=&quot;10035&quot;&gt;&lt;property id=&quot;20148&quot; value=&quot;5&quot;/&gt;&lt;property id=&quot;20300&quot; value=&quot;Slide 33 - &amp;quot;Distribución de &amp;#x0D;&amp;#x0A;Dominios y Categorías Conceptuales&amp;quot;&quot;/&gt;&lt;property id=&quot;20307&quot; value=&quot;562&quot;/&gt;&lt;/object&gt;&lt;object type=&quot;3&quot; unique_id=&quot;10036&quot;&gt;&lt;property id=&quot;20148&quot; value=&quot;5&quot;/&gt;&lt;property id=&quot;20300&quot; value=&quot;Slide 34 - &amp;quot;La transición al Sistema de Estándares Básicas Comunes &amp;quot;&quot;/&gt;&lt;property id=&quot;20307&quot; value=&quot;532&quot;/&gt;&lt;/object&gt;&lt;object type=&quot;3&quot; unique_id=&quot;10037&quot;&gt;&lt;property id=&quot;20148&quot; value=&quot;5&quot;/&gt;&lt;property id=&quot;20300&quot; value=&quot;Slide 35 - &amp;quot;Smarter Balanced Assessment System&amp;quot;&quot;/&gt;&lt;property id=&quot;20307&quot; value=&quot;539&quot;/&gt;&lt;/object&gt;&lt;object type=&quot;3&quot; unique_id=&quot;10038&quot;&gt;&lt;property id=&quot;20148&quot; value=&quot;5&quot;/&gt;&lt;property id=&quot;20300&quot; value=&quot;Slide 36 - &amp;quot;Smarter Balanced Assessment System (cont.)&amp;quot;&quot;/&gt;&lt;property id=&quot;20307&quot; value=&quot;533&quot;/&gt;&lt;/object&gt;&lt;object type=&quot;3&quot; unique_id=&quot;10039&quot;&gt;&lt;property id=&quot;20148&quot; value=&quot;5&quot;/&gt;&lt;property id=&quot;20300&quot; value=&quot;Slide 37 - &amp;quot;SBAC Estados que lo han Adoptado &amp;quot;&quot;/&gt;&lt;property id=&quot;20307&quot; value=&quot;538&quot;/&gt;&lt;/object&gt;&lt;object type=&quot;3&quot; unique_id=&quot;10040&quot;&gt;&lt;property id=&quot;20148&quot; value=&quot;5&quot;/&gt;&lt;property id=&quot;20300&quot; value=&quot;Slide 38 - &amp;quot;Evaluación de &amp;#x0D;&amp;#x0A;Nuestra Generación contra &amp;#x0D;&amp;#x0A;la Próxima Generación&amp;quot;&quot;/&gt;&lt;property id=&quot;20307&quot; value=&quot;552&quot;/&gt;&lt;/object&gt;&lt;object type=&quot;3&quot; unique_id=&quot;10041&quot;&gt;&lt;property id=&quot;20148&quot; value=&quot;5&quot;/&gt;&lt;property id=&quot;20300&quot; value=&quot;Slide 39 - &amp;quot;Nuestra Generación del Grado 6&amp;quot;&quot;/&gt;&lt;property id=&quot;20307&quot; value=&quot;542&quot;/&gt;&lt;/object&gt;&lt;object type=&quot;3&quot; unique_id=&quot;10042&quot;&gt;&lt;property id=&quot;20148&quot; value=&quot;5&quot;/&gt;&lt;property id=&quot;20300&quot; value=&quot;Slide 40 - &amp;quot;&amp;#x0D;&amp;#x0A;Nuestra Generación del Grado 6&amp;quot;&quot;/&gt;&lt;property id=&quot;20307&quot; value=&quot;547&quot;/&gt;&lt;/object&gt;&lt;object type=&quot;3&quot; unique_id=&quot;10043&quot;&gt;&lt;property id=&quot;20148&quot; value=&quot;5&quot;/&gt;&lt;property id=&quot;20300&quot; value=&quot;Slide 41 - &amp;quot;Lectura del Grado 7&amp;quot;&quot;/&gt;&lt;property id=&quot;20307&quot; value=&quot;543&quot;/&gt;&lt;/object&gt;&lt;object type=&quot;3&quot; unique_id=&quot;10044&quot;&gt;&lt;property id=&quot;20148&quot; value=&quot;5&quot;/&gt;&lt;property id=&quot;20300&quot; value=&quot;Slide 42 - &amp;quot;Nuestra Generación del Grado 7&amp;quot;&quot;/&gt;&lt;property id=&quot;20307&quot; value=&quot;549&quot;/&gt;&lt;/object&gt;&lt;object type=&quot;3&quot; unique_id=&quot;10045&quot;&gt;&lt;property id=&quot;20148&quot; value=&quot;5&quot;/&gt;&lt;property id=&quot;20300&quot; value=&quot;Slide 43 - &amp;quot;La Próxima Generación&amp;quot;&quot;/&gt;&lt;property id=&quot;20307&quot; value=&quot;544&quot;/&gt;&lt;/object&gt;&lt;object type=&quot;3&quot; unique_id=&quot;10046&quot;&gt;&lt;property id=&quot;20148&quot; value=&quot;5&quot;/&gt;&lt;property id=&quot;20300&quot; value=&quot;Slide 44 - &amp;quot;Estandares Comunes &amp;#x0D;&amp;#x0A;Básicas en la Aula&amp;quot;&quot;/&gt;&lt;property id=&quot;20307&quot; value=&quot;553&quot;/&gt;&lt;/object&gt;&lt;object type=&quot;3&quot; unique_id=&quot;10047&quot;&gt;&lt;property id=&quot;20148&quot; value=&quot;5&quot;/&gt;&lt;property id=&quot;20300&quot; value=&quot;Slide 45 - &amp;quot;Cambios de Artes de Lenguaje&amp;quot;&quot;/&gt;&lt;property id=&quot;20307&quot; value=&quot;555&quot;/&gt;&lt;/object&gt;&lt;object type=&quot;3&quot; unique_id=&quot;10048&quot;&gt;&lt;property id=&quot;20148&quot; value=&quot;5&quot;/&gt;&lt;property id=&quot;20300&quot; value=&quot;Slide 46 - &amp;quot;Cambios de Matemáticas&amp;quot;&quot;/&gt;&lt;property id=&quot;20307&quot; value=&quot;556&quot;/&gt;&lt;/object&gt;&lt;object type=&quot;3&quot; unique_id=&quot;10049&quot;&gt;&lt;property id=&quot;20148&quot; value=&quot;5&quot;/&gt;&lt;property id=&quot;20300&quot; value=&quot;Slide 47 - &amp;quot;Aprendizaje del Siglo XXI&amp;quot;&quot;/&gt;&lt;property id=&quot;20307&quot; value=&quot;518&quot;/&gt;&lt;/object&gt;&lt;/object&gt;&lt;object type=&quot;8&quot; unique_id=&quot;10098&quot;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Main content">
  <a:themeElements>
    <a:clrScheme name="Achieve_templa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63685"/>
      </a:accent1>
      <a:accent2>
        <a:srgbClr val="1088A5"/>
      </a:accent2>
      <a:accent3>
        <a:srgbClr val="558E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1B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1B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8975</TotalTime>
  <Words>1681</Words>
  <Application>Microsoft Office PowerPoint</Application>
  <PresentationFormat>On-screen Show (4:3)</PresentationFormat>
  <Paragraphs>384</Paragraphs>
  <Slides>47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1_Main content</vt:lpstr>
      <vt:lpstr>Executive</vt:lpstr>
      <vt:lpstr> </vt:lpstr>
      <vt:lpstr>Resultados del Aprendizaje</vt:lpstr>
      <vt:lpstr>Formación</vt:lpstr>
      <vt:lpstr>    Creado por Grupos de Colaboración</vt:lpstr>
      <vt:lpstr>Objetivo de los Estándares Estales Comunes</vt:lpstr>
      <vt:lpstr>Influencia de California en los Estándares Estatales Comunes</vt:lpstr>
      <vt:lpstr> Estándares Estatales Comunes   Específicos por Estado</vt:lpstr>
      <vt:lpstr>Los Estados que han Adoptado los Estándares Estatales Comunes</vt:lpstr>
      <vt:lpstr>¿Por que los Estándares  Estatales Comunes?</vt:lpstr>
      <vt:lpstr> Estudiantes Preparados para la  Universidad y una Carrera Profesional </vt:lpstr>
      <vt:lpstr>Futuro de California</vt:lpstr>
      <vt:lpstr>   ¿Por que los  Estándares Comunes?</vt:lpstr>
      <vt:lpstr>Atributos de los Estándares    Estatales Comunes</vt:lpstr>
      <vt:lpstr>Estándares Estatales Comunes  Dos Marcos Organizativos</vt:lpstr>
      <vt:lpstr>Estándares para la Preparación Universitaria y Carrera Profesional</vt:lpstr>
      <vt:lpstr>Estándares Estatales Comunes</vt:lpstr>
      <vt:lpstr>¿Qué son los Estándares Esenciales?</vt:lpstr>
      <vt:lpstr> </vt:lpstr>
      <vt:lpstr>    Estándares para la Lecto-Escritura en Historia y Estudios Sociales, Ciencias y Materias Técnicas  </vt:lpstr>
      <vt:lpstr>¿Cuales son los estándares  de Lecto-Escritura?</vt:lpstr>
      <vt:lpstr>¿Que es lo que incluye las artes de lenguaje?</vt:lpstr>
      <vt:lpstr>Lectura</vt:lpstr>
      <vt:lpstr>¿Que es Texto Informativo?</vt:lpstr>
      <vt:lpstr> Estándares Estatales Comunes  Tipos que van desde el K-5</vt:lpstr>
      <vt:lpstr> Estándares Estatales Comunes  Tipos que van desde el 6-12 </vt:lpstr>
      <vt:lpstr>PowerPoint Presentation</vt:lpstr>
      <vt:lpstr>Audición y Expresión Oral</vt:lpstr>
      <vt:lpstr>Lenguaje</vt:lpstr>
      <vt:lpstr>Estándares Esenciales Comunes</vt:lpstr>
      <vt:lpstr>Organización y Diseño de los Estándares en  Matemáticas</vt:lpstr>
      <vt:lpstr>Prácticas en Matemáticas</vt:lpstr>
      <vt:lpstr>Estándares del  Contenido en Matemáticas</vt:lpstr>
      <vt:lpstr>Distribución de  Dominios y Categorías Conceptuales</vt:lpstr>
      <vt:lpstr>La transición al Sistema de Estándares Básicos Comunes </vt:lpstr>
      <vt:lpstr> Sistema de Evaluación Inteligente Balanceado  (Smarter Balanced Assessment System)</vt:lpstr>
      <vt:lpstr>Sistema de Evaluación Inteligente Balanceado  Smarter Balanced Assessment System (cont.)</vt:lpstr>
      <vt:lpstr>SBAC Estados que lo han Adoptado </vt:lpstr>
      <vt:lpstr> Nuestra Generación VS la Próxima Generación de Evaluaciones</vt:lpstr>
      <vt:lpstr>Nuestra Generación del Grado 6</vt:lpstr>
      <vt:lpstr> Nuestra Generación del Grado 6</vt:lpstr>
      <vt:lpstr>Lectura del Grado 7</vt:lpstr>
      <vt:lpstr>Nuestra Generación del Grado 7</vt:lpstr>
      <vt:lpstr>La Próxima Generación</vt:lpstr>
      <vt:lpstr>Estandares Comunes  Básicos en la Aula</vt:lpstr>
      <vt:lpstr>Cambios en las  Artes de Lenguaje</vt:lpstr>
      <vt:lpstr>Cambios en las Matemáticas</vt:lpstr>
      <vt:lpstr>Aprendizaje del Siglo XXI</vt:lpstr>
    </vt:vector>
  </TitlesOfParts>
  <Company>SBCEO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Naughton</dc:creator>
  <cp:lastModifiedBy>Christine Schieferle</cp:lastModifiedBy>
  <cp:revision>554</cp:revision>
  <cp:lastPrinted>2013-10-10T01:32:49Z</cp:lastPrinted>
  <dcterms:created xsi:type="dcterms:W3CDTF">2010-09-09T15:58:19Z</dcterms:created>
  <dcterms:modified xsi:type="dcterms:W3CDTF">2013-11-08T21:57:05Z</dcterms:modified>
</cp:coreProperties>
</file>